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Bebas Neue Bold" charset="1" panose="020B0606020202050201"/>
      <p:regular r:id="rId27"/>
    </p:embeddedFont>
    <p:embeddedFont>
      <p:font typeface="Bebas Neue" charset="1" panose="00000500000000000000"/>
      <p:regular r:id="rId28"/>
    </p:embeddedFont>
    <p:embeddedFont>
      <p:font typeface="Raleway Bold" charset="1" panose="00000000000000000000"/>
      <p:regular r:id="rId29"/>
    </p:embeddedFont>
    <p:embeddedFont>
      <p:font typeface="Raleway" charset="1" panose="00000000000000000000"/>
      <p:regular r:id="rId30"/>
    </p:embeddedFont>
    <p:embeddedFont>
      <p:font typeface="Calibri (MS)" charset="1" panose="020F0502020204030204"/>
      <p:regular r:id="rId31"/>
    </p:embeddedFont>
    <p:embeddedFont>
      <p:font typeface="Montserrat Bold" charset="1" panose="00000800000000000000"/>
      <p:regular r:id="rId32"/>
    </p:embeddedFont>
    <p:embeddedFont>
      <p:font typeface="Montserrat" charset="1" panose="00000500000000000000"/>
      <p:regular r:id="rId33"/>
    </p:embeddedFont>
    <p:embeddedFont>
      <p:font typeface="Open Sans" charset="1" panose="020B0606030504020204"/>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sv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2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25.png" Type="http://schemas.openxmlformats.org/officeDocument/2006/relationships/image"/><Relationship Id="rId4" Target="../media/image2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7.png" Type="http://schemas.openxmlformats.org/officeDocument/2006/relationships/image"/><Relationship Id="rId5" Target="../media/image2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7.png" Type="http://schemas.openxmlformats.org/officeDocument/2006/relationships/image"/><Relationship Id="rId5" Target="../media/image2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7.png" Type="http://schemas.openxmlformats.org/officeDocument/2006/relationships/image"/><Relationship Id="rId5" Target="../media/image29.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 Id="rId3" Target="../media/image7.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 Id="rId3" Target="../media/image7.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 Id="rId3" Target="../media/image7.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 Id="rId3" Target="../media/image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7.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7.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 Id="rId3" Target="../media/image36.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7.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3.pn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4.pn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9533163" y="1500333"/>
            <a:ext cx="7387257" cy="7387257"/>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F5E9">
                    <a:alpha val="100000"/>
                  </a:srgbClr>
                </a:gs>
                <a:gs pos="100000">
                  <a:srgbClr val="E7E8E4">
                    <a:alpha val="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grpSp>
        <p:nvGrpSpPr>
          <p:cNvPr name="Group 5" id="5"/>
          <p:cNvGrpSpPr/>
          <p:nvPr/>
        </p:nvGrpSpPr>
        <p:grpSpPr>
          <a:xfrm rot="0">
            <a:off x="14632374" y="1028700"/>
            <a:ext cx="3413934" cy="3413934"/>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F5E9">
                    <a:alpha val="100000"/>
                  </a:srgbClr>
                </a:gs>
                <a:gs pos="100000">
                  <a:srgbClr val="E7E8E4">
                    <a:alpha val="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sp>
        <p:nvSpPr>
          <p:cNvPr name="Freeform 8" id="8"/>
          <p:cNvSpPr/>
          <p:nvPr/>
        </p:nvSpPr>
        <p:spPr>
          <a:xfrm flipH="false" flipV="false" rot="0">
            <a:off x="9863737" y="2440148"/>
            <a:ext cx="5916396" cy="5507627"/>
          </a:xfrm>
          <a:custGeom>
            <a:avLst/>
            <a:gdLst/>
            <a:ahLst/>
            <a:cxnLst/>
            <a:rect r="r" b="b" t="t" l="l"/>
            <a:pathLst>
              <a:path h="5507627" w="5916396">
                <a:moveTo>
                  <a:pt x="0" y="0"/>
                </a:moveTo>
                <a:lnTo>
                  <a:pt x="5916396" y="0"/>
                </a:lnTo>
                <a:lnTo>
                  <a:pt x="5916396" y="5507627"/>
                </a:lnTo>
                <a:lnTo>
                  <a:pt x="0" y="55076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423809" y="4418638"/>
            <a:ext cx="7720191" cy="4258828"/>
          </a:xfrm>
          <a:prstGeom prst="rect">
            <a:avLst/>
          </a:prstGeom>
        </p:spPr>
        <p:txBody>
          <a:bodyPr anchor="t" rtlCol="false" tIns="0" lIns="0" bIns="0" rIns="0">
            <a:spAutoFit/>
          </a:bodyPr>
          <a:lstStyle/>
          <a:p>
            <a:pPr algn="l">
              <a:lnSpc>
                <a:spcPts val="10920"/>
              </a:lnSpc>
            </a:pPr>
            <a:r>
              <a:rPr lang="en-US" sz="10920" b="true">
                <a:solidFill>
                  <a:srgbClr val="D563A1"/>
                </a:solidFill>
                <a:latin typeface="Bebas Neue Bold"/>
                <a:ea typeface="Bebas Neue Bold"/>
                <a:cs typeface="Bebas Neue Bold"/>
                <a:sym typeface="Bebas Neue Bold"/>
              </a:rPr>
              <a:t>Analisis smartphone Indian Market</a:t>
            </a:r>
          </a:p>
        </p:txBody>
      </p:sp>
      <p:sp>
        <p:nvSpPr>
          <p:cNvPr name="Freeform 10" id="10"/>
          <p:cNvSpPr/>
          <p:nvPr/>
        </p:nvSpPr>
        <p:spPr>
          <a:xfrm flipH="false" flipV="false" rot="0">
            <a:off x="10634571" y="8453226"/>
            <a:ext cx="6602343" cy="336119"/>
          </a:xfrm>
          <a:custGeom>
            <a:avLst/>
            <a:gdLst/>
            <a:ahLst/>
            <a:cxnLst/>
            <a:rect r="r" b="b" t="t" l="l"/>
            <a:pathLst>
              <a:path h="336119" w="6602343">
                <a:moveTo>
                  <a:pt x="0" y="0"/>
                </a:moveTo>
                <a:lnTo>
                  <a:pt x="6602343" y="0"/>
                </a:lnTo>
                <a:lnTo>
                  <a:pt x="6602343" y="336119"/>
                </a:lnTo>
                <a:lnTo>
                  <a:pt x="0" y="33611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0745465" y="6448040"/>
            <a:ext cx="5034668" cy="2810260"/>
          </a:xfrm>
          <a:custGeom>
            <a:avLst/>
            <a:gdLst/>
            <a:ahLst/>
            <a:cxnLst/>
            <a:rect r="r" b="b" t="t" l="l"/>
            <a:pathLst>
              <a:path h="2810260" w="5034668">
                <a:moveTo>
                  <a:pt x="0" y="0"/>
                </a:moveTo>
                <a:lnTo>
                  <a:pt x="5034668" y="0"/>
                </a:lnTo>
                <a:lnTo>
                  <a:pt x="5034668" y="2810260"/>
                </a:lnTo>
                <a:lnTo>
                  <a:pt x="0" y="28102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0">
            <a:off x="11091936" y="552280"/>
            <a:ext cx="2843806" cy="1587361"/>
          </a:xfrm>
          <a:custGeom>
            <a:avLst/>
            <a:gdLst/>
            <a:ahLst/>
            <a:cxnLst/>
            <a:rect r="r" b="b" t="t" l="l"/>
            <a:pathLst>
              <a:path h="1587361" w="2843806">
                <a:moveTo>
                  <a:pt x="0" y="0"/>
                </a:moveTo>
                <a:lnTo>
                  <a:pt x="2843807" y="0"/>
                </a:lnTo>
                <a:lnTo>
                  <a:pt x="2843807" y="1587361"/>
                </a:lnTo>
                <a:lnTo>
                  <a:pt x="0" y="158736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3" id="13"/>
          <p:cNvSpPr txBox="true"/>
          <p:nvPr/>
        </p:nvSpPr>
        <p:spPr>
          <a:xfrm rot="0">
            <a:off x="1423809" y="3197513"/>
            <a:ext cx="4967048" cy="1031205"/>
          </a:xfrm>
          <a:prstGeom prst="rect">
            <a:avLst/>
          </a:prstGeom>
        </p:spPr>
        <p:txBody>
          <a:bodyPr anchor="t" rtlCol="false" tIns="0" lIns="0" bIns="0" rIns="0">
            <a:spAutoFit/>
          </a:bodyPr>
          <a:lstStyle/>
          <a:p>
            <a:pPr algn="l">
              <a:lnSpc>
                <a:spcPts val="7669"/>
              </a:lnSpc>
            </a:pPr>
            <a:r>
              <a:rPr lang="en-US" sz="7669" b="true">
                <a:solidFill>
                  <a:srgbClr val="FFFFFF"/>
                </a:solidFill>
                <a:latin typeface="Bebas Neue Bold"/>
                <a:ea typeface="Bebas Neue Bold"/>
                <a:cs typeface="Bebas Neue Bold"/>
                <a:sym typeface="Bebas Neue Bold"/>
              </a:rPr>
              <a:t>Data Science </a:t>
            </a:r>
          </a:p>
        </p:txBody>
      </p:sp>
      <p:sp>
        <p:nvSpPr>
          <p:cNvPr name="TextBox 14" id="14"/>
          <p:cNvSpPr txBox="true"/>
          <p:nvPr/>
        </p:nvSpPr>
        <p:spPr>
          <a:xfrm rot="0">
            <a:off x="12821935" y="8675045"/>
            <a:ext cx="4506235" cy="899530"/>
          </a:xfrm>
          <a:prstGeom prst="rect">
            <a:avLst/>
          </a:prstGeom>
        </p:spPr>
        <p:txBody>
          <a:bodyPr anchor="t" rtlCol="false" tIns="0" lIns="0" bIns="0" rIns="0">
            <a:spAutoFit/>
          </a:bodyPr>
          <a:lstStyle/>
          <a:p>
            <a:pPr algn="l">
              <a:lnSpc>
                <a:spcPts val="7266"/>
              </a:lnSpc>
              <a:spcBef>
                <a:spcPct val="0"/>
              </a:spcBef>
            </a:pPr>
            <a:r>
              <a:rPr lang="en-US" sz="5190">
                <a:solidFill>
                  <a:srgbClr val="FFFFFF"/>
                </a:solidFill>
                <a:latin typeface="Bebas Neue"/>
                <a:ea typeface="Bebas Neue"/>
                <a:cs typeface="Bebas Neue"/>
                <a:sym typeface="Bebas Neue"/>
              </a:rPr>
              <a:t>KELOMPOK 6  DALIS</a:t>
            </a:r>
          </a:p>
        </p:txBody>
      </p:sp>
      <p:sp>
        <p:nvSpPr>
          <p:cNvPr name="Freeform 15" id="15"/>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8"/>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2"/>
            <a:stretch>
              <a:fillRect l="0" t="0" r="0" b="0"/>
            </a:stretch>
          </a:blipFill>
        </p:spPr>
      </p:sp>
      <p:sp>
        <p:nvSpPr>
          <p:cNvPr name="Freeform 3" id="3"/>
          <p:cNvSpPr/>
          <p:nvPr/>
        </p:nvSpPr>
        <p:spPr>
          <a:xfrm flipH="false" flipV="false" rot="0">
            <a:off x="7269376" y="1028700"/>
            <a:ext cx="3900867" cy="8966448"/>
          </a:xfrm>
          <a:custGeom>
            <a:avLst/>
            <a:gdLst/>
            <a:ahLst/>
            <a:cxnLst/>
            <a:rect r="r" b="b" t="t" l="l"/>
            <a:pathLst>
              <a:path h="8966448" w="3900867">
                <a:moveTo>
                  <a:pt x="0" y="0"/>
                </a:moveTo>
                <a:lnTo>
                  <a:pt x="3900867" y="0"/>
                </a:lnTo>
                <a:lnTo>
                  <a:pt x="3900867" y="8966448"/>
                </a:lnTo>
                <a:lnTo>
                  <a:pt x="0" y="8966448"/>
                </a:lnTo>
                <a:lnTo>
                  <a:pt x="0" y="0"/>
                </a:lnTo>
                <a:close/>
              </a:path>
            </a:pathLst>
          </a:custGeom>
          <a:blipFill>
            <a:blip r:embed="rId3"/>
            <a:stretch>
              <a:fillRect l="0" t="0" r="0" b="0"/>
            </a:stretch>
          </a:blipFill>
        </p:spPr>
      </p:sp>
      <p:sp>
        <p:nvSpPr>
          <p:cNvPr name="TextBox 4" id="4"/>
          <p:cNvSpPr txBox="true"/>
          <p:nvPr/>
        </p:nvSpPr>
        <p:spPr>
          <a:xfrm rot="0">
            <a:off x="1028700" y="446791"/>
            <a:ext cx="12481351" cy="581909"/>
          </a:xfrm>
          <a:prstGeom prst="rect">
            <a:avLst/>
          </a:prstGeom>
        </p:spPr>
        <p:txBody>
          <a:bodyPr anchor="t" rtlCol="false" tIns="0" lIns="0" bIns="0" rIns="0">
            <a:spAutoFit/>
          </a:bodyPr>
          <a:lstStyle/>
          <a:p>
            <a:pPr algn="l" marL="721144" indent="-360572" lvl="1">
              <a:lnSpc>
                <a:spcPts val="4676"/>
              </a:lnSpc>
              <a:buFont typeface="Arial"/>
              <a:buChar char="•"/>
            </a:pPr>
            <a:r>
              <a:rPr lang="en-US" b="true" sz="3340">
                <a:solidFill>
                  <a:srgbClr val="FFFFFF"/>
                </a:solidFill>
                <a:latin typeface="Raleway Bold"/>
                <a:ea typeface="Raleway Bold"/>
                <a:cs typeface="Raleway Bold"/>
                <a:sym typeface="Raleway Bold"/>
              </a:rPr>
              <a:t>hasil penanganan missing value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2"/>
            <a:stretch>
              <a:fillRect l="0" t="0" r="0" b="0"/>
            </a:stretch>
          </a:blipFill>
        </p:spPr>
      </p:sp>
      <p:sp>
        <p:nvSpPr>
          <p:cNvPr name="Freeform 3" id="3"/>
          <p:cNvSpPr/>
          <p:nvPr/>
        </p:nvSpPr>
        <p:spPr>
          <a:xfrm flipH="false" flipV="false" rot="0">
            <a:off x="1366570" y="1028700"/>
            <a:ext cx="12992057" cy="873416"/>
          </a:xfrm>
          <a:custGeom>
            <a:avLst/>
            <a:gdLst/>
            <a:ahLst/>
            <a:cxnLst/>
            <a:rect r="r" b="b" t="t" l="l"/>
            <a:pathLst>
              <a:path h="873416" w="12992057">
                <a:moveTo>
                  <a:pt x="0" y="0"/>
                </a:moveTo>
                <a:lnTo>
                  <a:pt x="12992057" y="0"/>
                </a:lnTo>
                <a:lnTo>
                  <a:pt x="12992057" y="873416"/>
                </a:lnTo>
                <a:lnTo>
                  <a:pt x="0" y="873416"/>
                </a:lnTo>
                <a:lnTo>
                  <a:pt x="0" y="0"/>
                </a:lnTo>
                <a:close/>
              </a:path>
            </a:pathLst>
          </a:custGeom>
          <a:blipFill>
            <a:blip r:embed="rId3"/>
            <a:stretch>
              <a:fillRect l="0" t="0" r="0" b="0"/>
            </a:stretch>
          </a:blipFill>
        </p:spPr>
      </p:sp>
      <p:sp>
        <p:nvSpPr>
          <p:cNvPr name="Freeform 4" id="4"/>
          <p:cNvSpPr/>
          <p:nvPr/>
        </p:nvSpPr>
        <p:spPr>
          <a:xfrm flipH="false" flipV="false" rot="0">
            <a:off x="8604737" y="2059500"/>
            <a:ext cx="8894526" cy="7059148"/>
          </a:xfrm>
          <a:custGeom>
            <a:avLst/>
            <a:gdLst/>
            <a:ahLst/>
            <a:cxnLst/>
            <a:rect r="r" b="b" t="t" l="l"/>
            <a:pathLst>
              <a:path h="7059148" w="8894526">
                <a:moveTo>
                  <a:pt x="0" y="0"/>
                </a:moveTo>
                <a:lnTo>
                  <a:pt x="8894526" y="0"/>
                </a:lnTo>
                <a:lnTo>
                  <a:pt x="8894526" y="7059147"/>
                </a:lnTo>
                <a:lnTo>
                  <a:pt x="0" y="7059147"/>
                </a:lnTo>
                <a:lnTo>
                  <a:pt x="0" y="0"/>
                </a:lnTo>
                <a:close/>
              </a:path>
            </a:pathLst>
          </a:custGeom>
          <a:blipFill>
            <a:blip r:embed="rId4"/>
            <a:stretch>
              <a:fillRect l="0" t="0" r="0" b="0"/>
            </a:stretch>
          </a:blipFill>
        </p:spPr>
      </p:sp>
      <p:sp>
        <p:nvSpPr>
          <p:cNvPr name="TextBox 5" id="5"/>
          <p:cNvSpPr txBox="true"/>
          <p:nvPr/>
        </p:nvSpPr>
        <p:spPr>
          <a:xfrm rot="0">
            <a:off x="1028700" y="126897"/>
            <a:ext cx="9487049" cy="581909"/>
          </a:xfrm>
          <a:prstGeom prst="rect">
            <a:avLst/>
          </a:prstGeom>
        </p:spPr>
        <p:txBody>
          <a:bodyPr anchor="t" rtlCol="false" tIns="0" lIns="0" bIns="0" rIns="0">
            <a:spAutoFit/>
          </a:bodyPr>
          <a:lstStyle/>
          <a:p>
            <a:pPr algn="ctr" marL="721144" indent="-360572" lvl="1">
              <a:lnSpc>
                <a:spcPts val="4676"/>
              </a:lnSpc>
              <a:buFont typeface="Arial"/>
              <a:buChar char="•"/>
            </a:pPr>
            <a:r>
              <a:rPr lang="en-US" b="true" sz="3340">
                <a:solidFill>
                  <a:srgbClr val="FFFFFF"/>
                </a:solidFill>
                <a:latin typeface="Raleway Bold"/>
                <a:ea typeface="Raleway Bold"/>
                <a:cs typeface="Raleway Bold"/>
                <a:sym typeface="Raleway Bold"/>
              </a:rPr>
              <a:t>M</a:t>
            </a:r>
            <a:r>
              <a:rPr lang="en-US" b="true" sz="3340">
                <a:solidFill>
                  <a:srgbClr val="FFFFFF"/>
                </a:solidFill>
                <a:latin typeface="Raleway Bold"/>
                <a:ea typeface="Raleway Bold"/>
                <a:cs typeface="Raleway Bold"/>
                <a:sym typeface="Raleway Bold"/>
              </a:rPr>
              <a:t>elakukan encode pada kolom kategorikal</a:t>
            </a:r>
          </a:p>
        </p:txBody>
      </p:sp>
      <p:sp>
        <p:nvSpPr>
          <p:cNvPr name="TextBox 6" id="6"/>
          <p:cNvSpPr txBox="true"/>
          <p:nvPr/>
        </p:nvSpPr>
        <p:spPr>
          <a:xfrm rot="0">
            <a:off x="1028700" y="2149766"/>
            <a:ext cx="7177682" cy="617371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pilihan yang tepat pada fase ini adalah </a:t>
            </a:r>
            <a:r>
              <a:rPr lang="en-US" sz="2940">
                <a:solidFill>
                  <a:srgbClr val="FFFFFF"/>
                </a:solidFill>
                <a:latin typeface="Raleway"/>
                <a:ea typeface="Raleway"/>
                <a:cs typeface="Raleway"/>
                <a:sym typeface="Raleway"/>
              </a:rPr>
              <a:t>memakai onehot encoding karena kolom kategorikal pada dataset bersifat ordinal atau ada urutan logis Misalnya:</a:t>
            </a:r>
          </a:p>
          <a:p>
            <a:pPr algn="l">
              <a:lnSpc>
                <a:spcPts val="4116"/>
              </a:lnSpc>
              <a:spcBef>
                <a:spcPct val="0"/>
              </a:spcBef>
            </a:pPr>
            <a:r>
              <a:rPr lang="en-US" sz="2940">
                <a:solidFill>
                  <a:srgbClr val="FFFFFF"/>
                </a:solidFill>
                <a:latin typeface="Raleway"/>
                <a:ea typeface="Raleway"/>
                <a:cs typeface="Raleway"/>
                <a:sym typeface="Raleway"/>
              </a:rPr>
              <a:t>“Samsung” bukan berarti lebih tinggi nilainya dari “Vivo”.</a:t>
            </a:r>
          </a:p>
          <a:p>
            <a:pPr algn="l">
              <a:lnSpc>
                <a:spcPts val="4116"/>
              </a:lnSpc>
              <a:spcBef>
                <a:spcPct val="0"/>
              </a:spcBef>
            </a:pPr>
            <a:r>
              <a:rPr lang="en-US" sz="2940">
                <a:solidFill>
                  <a:srgbClr val="FFFFFF"/>
                </a:solidFill>
                <a:latin typeface="Raleway"/>
                <a:ea typeface="Raleway"/>
                <a:cs typeface="Raleway"/>
                <a:sym typeface="Raleway"/>
              </a:rPr>
              <a:t>“Android” bukan berarti lebih kecil dari “iOS”.</a:t>
            </a:r>
          </a:p>
          <a:p>
            <a:pPr algn="l">
              <a:lnSpc>
                <a:spcPts val="4116"/>
              </a:lnSpc>
              <a:spcBef>
                <a:spcPct val="0"/>
              </a:spcBef>
            </a:pPr>
            <a:r>
              <a:rPr lang="en-US" sz="2940">
                <a:solidFill>
                  <a:srgbClr val="FFFFFF"/>
                </a:solidFill>
                <a:latin typeface="Raleway"/>
                <a:ea typeface="Raleway"/>
                <a:cs typeface="Raleway"/>
                <a:sym typeface="Raleway"/>
              </a:rPr>
              <a:t>Kalau kami pakai Label Encoding, model akan menganggap “Samsung (1)” &lt; “Vivo (2)” &lt; “Oppo (3)” secara numerik — padahal itu salah makna.</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7498549">
            <a:off x="14571659" y="4508829"/>
            <a:ext cx="3413934" cy="341393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87BA1">
                    <a:alpha val="100000"/>
                  </a:srgbClr>
                </a:gs>
                <a:gs pos="100000">
                  <a:srgbClr val="E7E8E4">
                    <a:alpha val="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sp>
        <p:nvSpPr>
          <p:cNvPr name="Freeform 5" id="5"/>
          <p:cNvSpPr/>
          <p:nvPr/>
        </p:nvSpPr>
        <p:spPr>
          <a:xfrm flipH="false" flipV="false" rot="0">
            <a:off x="13531439" y="2978038"/>
            <a:ext cx="4756561" cy="6475516"/>
          </a:xfrm>
          <a:custGeom>
            <a:avLst/>
            <a:gdLst/>
            <a:ahLst/>
            <a:cxnLst/>
            <a:rect r="r" b="b" t="t" l="l"/>
            <a:pathLst>
              <a:path h="6475516" w="4756561">
                <a:moveTo>
                  <a:pt x="0" y="0"/>
                </a:moveTo>
                <a:lnTo>
                  <a:pt x="4756561" y="0"/>
                </a:lnTo>
                <a:lnTo>
                  <a:pt x="4756561" y="6475515"/>
                </a:lnTo>
                <a:lnTo>
                  <a:pt x="0" y="64755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4"/>
            <a:stretch>
              <a:fillRect l="0" t="0" r="0" b="0"/>
            </a:stretch>
          </a:blipFill>
        </p:spPr>
      </p:sp>
      <p:sp>
        <p:nvSpPr>
          <p:cNvPr name="Freeform 7" id="7"/>
          <p:cNvSpPr/>
          <p:nvPr/>
        </p:nvSpPr>
        <p:spPr>
          <a:xfrm flipH="false" flipV="false" rot="0">
            <a:off x="1364624" y="4878339"/>
            <a:ext cx="9975470" cy="3551358"/>
          </a:xfrm>
          <a:custGeom>
            <a:avLst/>
            <a:gdLst/>
            <a:ahLst/>
            <a:cxnLst/>
            <a:rect r="r" b="b" t="t" l="l"/>
            <a:pathLst>
              <a:path h="3551358" w="9975470">
                <a:moveTo>
                  <a:pt x="0" y="0"/>
                </a:moveTo>
                <a:lnTo>
                  <a:pt x="9975470" y="0"/>
                </a:lnTo>
                <a:lnTo>
                  <a:pt x="9975470" y="3551358"/>
                </a:lnTo>
                <a:lnTo>
                  <a:pt x="0" y="3551358"/>
                </a:lnTo>
                <a:lnTo>
                  <a:pt x="0" y="0"/>
                </a:lnTo>
                <a:close/>
              </a:path>
            </a:pathLst>
          </a:custGeom>
          <a:blipFill>
            <a:blip r:embed="rId5"/>
            <a:stretch>
              <a:fillRect l="0" t="0" r="0" b="0"/>
            </a:stretch>
          </a:blipFill>
        </p:spPr>
      </p:sp>
      <p:sp>
        <p:nvSpPr>
          <p:cNvPr name="TextBox 8" id="8"/>
          <p:cNvSpPr txBox="true"/>
          <p:nvPr/>
        </p:nvSpPr>
        <p:spPr>
          <a:xfrm rot="0">
            <a:off x="1364624" y="732406"/>
            <a:ext cx="13834344" cy="1127722"/>
          </a:xfrm>
          <a:prstGeom prst="rect">
            <a:avLst/>
          </a:prstGeom>
        </p:spPr>
        <p:txBody>
          <a:bodyPr anchor="t" rtlCol="false" tIns="0" lIns="0" bIns="0" rIns="0">
            <a:spAutoFit/>
          </a:bodyPr>
          <a:lstStyle/>
          <a:p>
            <a:pPr algn="l">
              <a:lnSpc>
                <a:spcPts val="8315"/>
              </a:lnSpc>
            </a:pPr>
            <a:r>
              <a:rPr lang="en-US" sz="8315" b="true">
                <a:solidFill>
                  <a:srgbClr val="FFFFFF"/>
                </a:solidFill>
                <a:latin typeface="Bebas Neue Bold"/>
                <a:ea typeface="Bebas Neue Bold"/>
                <a:cs typeface="Bebas Neue Bold"/>
                <a:sym typeface="Bebas Neue Bold"/>
              </a:rPr>
              <a:t>Statistical Analysis</a:t>
            </a:r>
          </a:p>
        </p:txBody>
      </p:sp>
      <p:sp>
        <p:nvSpPr>
          <p:cNvPr name="TextBox 9" id="9"/>
          <p:cNvSpPr txBox="true"/>
          <p:nvPr/>
        </p:nvSpPr>
        <p:spPr>
          <a:xfrm rot="0">
            <a:off x="1028700" y="1917507"/>
            <a:ext cx="5484299" cy="581909"/>
          </a:xfrm>
          <a:prstGeom prst="rect">
            <a:avLst/>
          </a:prstGeom>
        </p:spPr>
        <p:txBody>
          <a:bodyPr anchor="t" rtlCol="false" tIns="0" lIns="0" bIns="0" rIns="0">
            <a:spAutoFit/>
          </a:bodyPr>
          <a:lstStyle/>
          <a:p>
            <a:pPr algn="l" marL="721144" indent="-360572" lvl="1">
              <a:lnSpc>
                <a:spcPts val="4676"/>
              </a:lnSpc>
              <a:buFont typeface="Arial"/>
              <a:buChar char="•"/>
            </a:pPr>
            <a:r>
              <a:rPr lang="en-US" b="true" sz="3340">
                <a:solidFill>
                  <a:srgbClr val="A5D5DC"/>
                </a:solidFill>
                <a:latin typeface="Raleway Bold"/>
                <a:ea typeface="Raleway Bold"/>
                <a:cs typeface="Raleway Bold"/>
                <a:sym typeface="Raleway Bold"/>
              </a:rPr>
              <a:t>UJ</a:t>
            </a:r>
            <a:r>
              <a:rPr lang="en-US" b="true" sz="3340">
                <a:solidFill>
                  <a:srgbClr val="A5D5DC"/>
                </a:solidFill>
                <a:latin typeface="Raleway Bold"/>
                <a:ea typeface="Raleway Bold"/>
                <a:cs typeface="Raleway Bold"/>
                <a:sym typeface="Raleway Bold"/>
              </a:rPr>
              <a:t>I PARAMETRIK</a:t>
            </a:r>
          </a:p>
        </p:txBody>
      </p:sp>
      <p:sp>
        <p:nvSpPr>
          <p:cNvPr name="TextBox 10" id="10"/>
          <p:cNvSpPr txBox="true"/>
          <p:nvPr/>
        </p:nvSpPr>
        <p:spPr>
          <a:xfrm rot="0">
            <a:off x="1364624" y="2939938"/>
            <a:ext cx="3295204" cy="330708"/>
          </a:xfrm>
          <a:prstGeom prst="rect">
            <a:avLst/>
          </a:prstGeom>
        </p:spPr>
        <p:txBody>
          <a:bodyPr anchor="t" rtlCol="false" tIns="0" lIns="0" bIns="0" rIns="0">
            <a:spAutoFit/>
          </a:bodyPr>
          <a:lstStyle/>
          <a:p>
            <a:pPr algn="ctr">
              <a:lnSpc>
                <a:spcPts val="2771"/>
              </a:lnSpc>
              <a:spcBef>
                <a:spcPct val="0"/>
              </a:spcBef>
            </a:pPr>
            <a:r>
              <a:rPr lang="en-US" b="true" sz="1979">
                <a:solidFill>
                  <a:srgbClr val="FFFFFF"/>
                </a:solidFill>
                <a:latin typeface="Montserrat Bold"/>
                <a:ea typeface="Montserrat Bold"/>
                <a:cs typeface="Montserrat Bold"/>
                <a:sym typeface="Montserrat Bold"/>
              </a:rPr>
              <a:t>PEARSON CORRELATION</a:t>
            </a:r>
          </a:p>
        </p:txBody>
      </p:sp>
      <p:sp>
        <p:nvSpPr>
          <p:cNvPr name="TextBox 11" id="11"/>
          <p:cNvSpPr txBox="true"/>
          <p:nvPr/>
        </p:nvSpPr>
        <p:spPr>
          <a:xfrm rot="0">
            <a:off x="1364624" y="3365896"/>
            <a:ext cx="12536838" cy="1433068"/>
          </a:xfrm>
          <a:prstGeom prst="rect">
            <a:avLst/>
          </a:prstGeom>
        </p:spPr>
        <p:txBody>
          <a:bodyPr anchor="t" rtlCol="false" tIns="0" lIns="0" bIns="0" rIns="0">
            <a:spAutoFit/>
          </a:bodyPr>
          <a:lstStyle/>
          <a:p>
            <a:pPr algn="l">
              <a:lnSpc>
                <a:spcPts val="2911"/>
              </a:lnSpc>
              <a:spcBef>
                <a:spcPct val="0"/>
              </a:spcBef>
            </a:pPr>
            <a:r>
              <a:rPr lang="en-US" sz="2079">
                <a:solidFill>
                  <a:srgbClr val="FFFFFF"/>
                </a:solidFill>
                <a:latin typeface="Montserrat"/>
                <a:ea typeface="Montserrat"/>
                <a:cs typeface="Montserrat"/>
                <a:sym typeface="Montserrat"/>
              </a:rPr>
              <a:t>Uji Korelasi Pearson (Pearson’s r) digunakan untuk mengukur seberapa kuat dan arah hubungan linear antara dua variabel numerik.</a:t>
            </a:r>
          </a:p>
          <a:p>
            <a:pPr algn="l">
              <a:lnSpc>
                <a:spcPts val="2911"/>
              </a:lnSpc>
              <a:spcBef>
                <a:spcPct val="0"/>
              </a:spcBef>
            </a:pPr>
            <a:r>
              <a:rPr lang="en-US" sz="2079">
                <a:solidFill>
                  <a:srgbClr val="FFFFFF"/>
                </a:solidFill>
                <a:latin typeface="Montserrat"/>
                <a:ea typeface="Montserrat"/>
                <a:cs typeface="Montserrat"/>
                <a:sym typeface="Montserrat"/>
              </a:rPr>
              <a:t>Contohnya:</a:t>
            </a:r>
          </a:p>
          <a:p>
            <a:pPr algn="l">
              <a:lnSpc>
                <a:spcPts val="2911"/>
              </a:lnSpc>
              <a:spcBef>
                <a:spcPct val="0"/>
              </a:spcBef>
            </a:pPr>
            <a:r>
              <a:rPr lang="en-US" sz="2079">
                <a:solidFill>
                  <a:srgbClr val="FFFFFF"/>
                </a:solidFill>
                <a:latin typeface="Montserrat"/>
                <a:ea typeface="Montserrat"/>
                <a:cs typeface="Montserrat"/>
                <a:sym typeface="Montserrat"/>
              </a:rPr>
              <a:t>Hubungan antara harga ponsel (Price) dan RAM.</a:t>
            </a:r>
          </a:p>
        </p:txBody>
      </p:sp>
      <p:sp>
        <p:nvSpPr>
          <p:cNvPr name="TextBox 12" id="12"/>
          <p:cNvSpPr txBox="true"/>
          <p:nvPr/>
        </p:nvSpPr>
        <p:spPr>
          <a:xfrm rot="0">
            <a:off x="1364624" y="8688210"/>
            <a:ext cx="13571786" cy="1016508"/>
          </a:xfrm>
          <a:prstGeom prst="rect">
            <a:avLst/>
          </a:prstGeom>
        </p:spPr>
        <p:txBody>
          <a:bodyPr anchor="t" rtlCol="false" tIns="0" lIns="0" bIns="0" rIns="0">
            <a:spAutoFit/>
          </a:bodyPr>
          <a:lstStyle/>
          <a:p>
            <a:pPr algn="l">
              <a:lnSpc>
                <a:spcPts val="2771"/>
              </a:lnSpc>
              <a:spcBef>
                <a:spcPct val="0"/>
              </a:spcBef>
            </a:pPr>
            <a:r>
              <a:rPr lang="en-US" sz="1979">
                <a:solidFill>
                  <a:srgbClr val="FFFFFF"/>
                </a:solidFill>
                <a:latin typeface="Montserrat"/>
                <a:ea typeface="Montserrat"/>
                <a:cs typeface="Montserrat"/>
                <a:sym typeface="Montserrat"/>
              </a:rPr>
              <a:t>Berdasarkan uji korelasi Pearson, terdapat hubungan positif yang kuat dan signifikan antara RAM dan Price.</a:t>
            </a:r>
          </a:p>
          <a:p>
            <a:pPr algn="l">
              <a:lnSpc>
                <a:spcPts val="2771"/>
              </a:lnSpc>
              <a:spcBef>
                <a:spcPct val="0"/>
              </a:spcBef>
            </a:pPr>
            <a:r>
              <a:rPr lang="en-US" sz="1979">
                <a:solidFill>
                  <a:srgbClr val="FFFFFF"/>
                </a:solidFill>
                <a:latin typeface="Montserrat"/>
                <a:ea typeface="Montserrat"/>
                <a:cs typeface="Montserrat"/>
                <a:sym typeface="Montserrat"/>
              </a:rPr>
              <a:t> Semakin besar kapasitas RAM, maka semakin tinggi harga ponsel.</a:t>
            </a:r>
          </a:p>
          <a:p>
            <a:pPr algn="l">
              <a:lnSpc>
                <a:spcPts val="2771"/>
              </a:lnSpc>
              <a:spcBef>
                <a:spcPct val="0"/>
              </a:spcBef>
            </a:pPr>
            <a:r>
              <a:rPr lang="en-US" sz="1979">
                <a:solidFill>
                  <a:srgbClr val="FFFFFF"/>
                </a:solidFill>
                <a:latin typeface="Montserrat"/>
                <a:ea typeface="Montserrat"/>
                <a:cs typeface="Montserrat"/>
                <a:sym typeface="Montserrat"/>
              </a:rPr>
              <a:t> (r = 0.539, p &lt; 0.05)</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7498549">
            <a:off x="14571659" y="4508829"/>
            <a:ext cx="3413934" cy="341393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87BA1">
                    <a:alpha val="100000"/>
                  </a:srgbClr>
                </a:gs>
                <a:gs pos="100000">
                  <a:srgbClr val="E7E8E4">
                    <a:alpha val="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sp>
        <p:nvSpPr>
          <p:cNvPr name="Freeform 5" id="5"/>
          <p:cNvSpPr/>
          <p:nvPr/>
        </p:nvSpPr>
        <p:spPr>
          <a:xfrm flipH="false" flipV="false" rot="0">
            <a:off x="13531439" y="2978038"/>
            <a:ext cx="4756561" cy="6475516"/>
          </a:xfrm>
          <a:custGeom>
            <a:avLst/>
            <a:gdLst/>
            <a:ahLst/>
            <a:cxnLst/>
            <a:rect r="r" b="b" t="t" l="l"/>
            <a:pathLst>
              <a:path h="6475516" w="4756561">
                <a:moveTo>
                  <a:pt x="0" y="0"/>
                </a:moveTo>
                <a:lnTo>
                  <a:pt x="4756561" y="0"/>
                </a:lnTo>
                <a:lnTo>
                  <a:pt x="4756561" y="6475515"/>
                </a:lnTo>
                <a:lnTo>
                  <a:pt x="0" y="64755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4"/>
            <a:stretch>
              <a:fillRect l="0" t="0" r="0" b="0"/>
            </a:stretch>
          </a:blipFill>
        </p:spPr>
      </p:sp>
      <p:sp>
        <p:nvSpPr>
          <p:cNvPr name="Freeform 7" id="7"/>
          <p:cNvSpPr/>
          <p:nvPr/>
        </p:nvSpPr>
        <p:spPr>
          <a:xfrm flipH="false" flipV="false" rot="0">
            <a:off x="1364624" y="3170670"/>
            <a:ext cx="10442767" cy="1335922"/>
          </a:xfrm>
          <a:custGeom>
            <a:avLst/>
            <a:gdLst/>
            <a:ahLst/>
            <a:cxnLst/>
            <a:rect r="r" b="b" t="t" l="l"/>
            <a:pathLst>
              <a:path h="1335922" w="10442767">
                <a:moveTo>
                  <a:pt x="0" y="0"/>
                </a:moveTo>
                <a:lnTo>
                  <a:pt x="10442767" y="0"/>
                </a:lnTo>
                <a:lnTo>
                  <a:pt x="10442767" y="1335922"/>
                </a:lnTo>
                <a:lnTo>
                  <a:pt x="0" y="1335922"/>
                </a:lnTo>
                <a:lnTo>
                  <a:pt x="0" y="0"/>
                </a:lnTo>
                <a:close/>
              </a:path>
            </a:pathLst>
          </a:custGeom>
          <a:blipFill>
            <a:blip r:embed="rId5"/>
            <a:stretch>
              <a:fillRect l="0" t="0" r="0" b="0"/>
            </a:stretch>
          </a:blipFill>
        </p:spPr>
      </p:sp>
      <p:sp>
        <p:nvSpPr>
          <p:cNvPr name="TextBox 8" id="8"/>
          <p:cNvSpPr txBox="true"/>
          <p:nvPr/>
        </p:nvSpPr>
        <p:spPr>
          <a:xfrm rot="0">
            <a:off x="240097" y="269772"/>
            <a:ext cx="13834344" cy="595391"/>
          </a:xfrm>
          <a:prstGeom prst="rect">
            <a:avLst/>
          </a:prstGeom>
        </p:spPr>
        <p:txBody>
          <a:bodyPr anchor="t" rtlCol="false" tIns="0" lIns="0" bIns="0" rIns="0">
            <a:spAutoFit/>
          </a:bodyPr>
          <a:lstStyle/>
          <a:p>
            <a:pPr algn="l">
              <a:lnSpc>
                <a:spcPts val="4315"/>
              </a:lnSpc>
            </a:pPr>
            <a:r>
              <a:rPr lang="en-US" sz="4315" b="true">
                <a:solidFill>
                  <a:srgbClr val="FFFFFF"/>
                </a:solidFill>
                <a:latin typeface="Bebas Neue Bold"/>
                <a:ea typeface="Bebas Neue Bold"/>
                <a:cs typeface="Bebas Neue Bold"/>
                <a:sym typeface="Bebas Neue Bold"/>
              </a:rPr>
              <a:t>Statistical Analysis</a:t>
            </a:r>
          </a:p>
        </p:txBody>
      </p:sp>
      <p:sp>
        <p:nvSpPr>
          <p:cNvPr name="TextBox 9" id="9"/>
          <p:cNvSpPr txBox="true"/>
          <p:nvPr/>
        </p:nvSpPr>
        <p:spPr>
          <a:xfrm rot="0">
            <a:off x="868060" y="895774"/>
            <a:ext cx="5484299" cy="581909"/>
          </a:xfrm>
          <a:prstGeom prst="rect">
            <a:avLst/>
          </a:prstGeom>
        </p:spPr>
        <p:txBody>
          <a:bodyPr anchor="t" rtlCol="false" tIns="0" lIns="0" bIns="0" rIns="0">
            <a:spAutoFit/>
          </a:bodyPr>
          <a:lstStyle/>
          <a:p>
            <a:pPr algn="l" marL="721144" indent="-360572" lvl="1">
              <a:lnSpc>
                <a:spcPts val="4676"/>
              </a:lnSpc>
              <a:buFont typeface="Arial"/>
              <a:buChar char="•"/>
            </a:pPr>
            <a:r>
              <a:rPr lang="en-US" b="true" sz="3340">
                <a:solidFill>
                  <a:srgbClr val="A5D5DC"/>
                </a:solidFill>
                <a:latin typeface="Raleway Bold"/>
                <a:ea typeface="Raleway Bold"/>
                <a:cs typeface="Raleway Bold"/>
                <a:sym typeface="Raleway Bold"/>
              </a:rPr>
              <a:t>UJ</a:t>
            </a:r>
            <a:r>
              <a:rPr lang="en-US" b="true" sz="3340">
                <a:solidFill>
                  <a:srgbClr val="A5D5DC"/>
                </a:solidFill>
                <a:latin typeface="Raleway Bold"/>
                <a:ea typeface="Raleway Bold"/>
                <a:cs typeface="Raleway Bold"/>
                <a:sym typeface="Raleway Bold"/>
              </a:rPr>
              <a:t>I PARAMETRIK</a:t>
            </a:r>
          </a:p>
        </p:txBody>
      </p:sp>
      <p:sp>
        <p:nvSpPr>
          <p:cNvPr name="TextBox 10" id="10"/>
          <p:cNvSpPr txBox="true"/>
          <p:nvPr/>
        </p:nvSpPr>
        <p:spPr>
          <a:xfrm rot="0">
            <a:off x="1364624" y="1544359"/>
            <a:ext cx="942677" cy="330708"/>
          </a:xfrm>
          <a:prstGeom prst="rect">
            <a:avLst/>
          </a:prstGeom>
        </p:spPr>
        <p:txBody>
          <a:bodyPr anchor="t" rtlCol="false" tIns="0" lIns="0" bIns="0" rIns="0">
            <a:spAutoFit/>
          </a:bodyPr>
          <a:lstStyle/>
          <a:p>
            <a:pPr algn="ctr">
              <a:lnSpc>
                <a:spcPts val="2771"/>
              </a:lnSpc>
              <a:spcBef>
                <a:spcPct val="0"/>
              </a:spcBef>
            </a:pPr>
            <a:r>
              <a:rPr lang="en-US" b="true" sz="1979">
                <a:solidFill>
                  <a:srgbClr val="FFFFFF"/>
                </a:solidFill>
                <a:latin typeface="Montserrat Bold"/>
                <a:ea typeface="Montserrat Bold"/>
                <a:cs typeface="Montserrat Bold"/>
                <a:sym typeface="Montserrat Bold"/>
              </a:rPr>
              <a:t> T-TEST</a:t>
            </a:r>
          </a:p>
        </p:txBody>
      </p:sp>
      <p:sp>
        <p:nvSpPr>
          <p:cNvPr name="TextBox 11" id="11"/>
          <p:cNvSpPr txBox="true"/>
          <p:nvPr/>
        </p:nvSpPr>
        <p:spPr>
          <a:xfrm rot="0">
            <a:off x="1364624" y="1941742"/>
            <a:ext cx="9975470" cy="1102868"/>
          </a:xfrm>
          <a:prstGeom prst="rect">
            <a:avLst/>
          </a:prstGeom>
        </p:spPr>
        <p:txBody>
          <a:bodyPr anchor="t" rtlCol="false" tIns="0" lIns="0" bIns="0" rIns="0">
            <a:spAutoFit/>
          </a:bodyPr>
          <a:lstStyle/>
          <a:p>
            <a:pPr algn="l">
              <a:lnSpc>
                <a:spcPts val="2212"/>
              </a:lnSpc>
              <a:spcBef>
                <a:spcPct val="0"/>
              </a:spcBef>
            </a:pPr>
            <a:r>
              <a:rPr lang="en-US" sz="1580">
                <a:solidFill>
                  <a:srgbClr val="FFFFFF"/>
                </a:solidFill>
                <a:latin typeface="Montserrat"/>
                <a:ea typeface="Montserrat"/>
                <a:cs typeface="Montserrat"/>
                <a:sym typeface="Montserrat"/>
              </a:rPr>
              <a:t>t-t</a:t>
            </a:r>
            <a:r>
              <a:rPr lang="en-US" sz="1580">
                <a:solidFill>
                  <a:srgbClr val="FFFFFF"/>
                </a:solidFill>
                <a:latin typeface="Montserrat"/>
                <a:ea typeface="Montserrat"/>
                <a:cs typeface="Montserrat"/>
                <a:sym typeface="Montserrat"/>
              </a:rPr>
              <a:t>est digunakan untuk menguji apakah ada perbedaan rata-rata (mean) antara dua kelompok data.</a:t>
            </a:r>
          </a:p>
          <a:p>
            <a:pPr algn="l">
              <a:lnSpc>
                <a:spcPts val="2212"/>
              </a:lnSpc>
              <a:spcBef>
                <a:spcPct val="0"/>
              </a:spcBef>
            </a:pPr>
            <a:r>
              <a:rPr lang="en-US" sz="1580">
                <a:solidFill>
                  <a:srgbClr val="FFFFFF"/>
                </a:solidFill>
                <a:latin typeface="Montserrat"/>
                <a:ea typeface="Montserrat"/>
                <a:cs typeface="Montserrat"/>
                <a:sym typeface="Montserrat"/>
              </a:rPr>
              <a:t>Contohnya:</a:t>
            </a:r>
          </a:p>
          <a:p>
            <a:pPr algn="l">
              <a:lnSpc>
                <a:spcPts val="2212"/>
              </a:lnSpc>
              <a:spcBef>
                <a:spcPct val="0"/>
              </a:spcBef>
            </a:pPr>
            <a:r>
              <a:rPr lang="en-US" sz="1580">
                <a:solidFill>
                  <a:srgbClr val="FFFFFF"/>
                </a:solidFill>
                <a:latin typeface="Montserrat"/>
                <a:ea typeface="Montserrat"/>
                <a:cs typeface="Montserrat"/>
                <a:sym typeface="Montserrat"/>
              </a:rPr>
              <a:t>membandingkan rata-rata harga HP yang punya 5G dengan yang tidak punya 5G,</a:t>
            </a:r>
          </a:p>
        </p:txBody>
      </p:sp>
      <p:sp>
        <p:nvSpPr>
          <p:cNvPr name="TextBox 12" id="12"/>
          <p:cNvSpPr txBox="true"/>
          <p:nvPr/>
        </p:nvSpPr>
        <p:spPr>
          <a:xfrm rot="0">
            <a:off x="1028700" y="5105400"/>
            <a:ext cx="12140589" cy="3411728"/>
          </a:xfrm>
          <a:prstGeom prst="rect">
            <a:avLst/>
          </a:prstGeom>
        </p:spPr>
        <p:txBody>
          <a:bodyPr anchor="t" rtlCol="false" tIns="0" lIns="0" bIns="0" rIns="0">
            <a:spAutoFit/>
          </a:bodyPr>
          <a:lstStyle/>
          <a:p>
            <a:pPr algn="just" marL="470659" indent="-235330" lvl="1">
              <a:lnSpc>
                <a:spcPts val="3051"/>
              </a:lnSpc>
              <a:buFont typeface="Arial"/>
              <a:buChar char="•"/>
            </a:pPr>
            <a:r>
              <a:rPr lang="en-US" sz="2179">
                <a:solidFill>
                  <a:srgbClr val="FFFFFF"/>
                </a:solidFill>
                <a:latin typeface="Montserrat"/>
                <a:ea typeface="Montserrat"/>
                <a:cs typeface="Montserrat"/>
                <a:sym typeface="Montserrat"/>
              </a:rPr>
              <a:t>Berdasarkan hasil uji Welch’s t-test, diperoleh nilai t(…) = 21.82 dan p-value = 1.14×10⁻⁸⁸ (&lt; 0.05).</a:t>
            </a:r>
          </a:p>
          <a:p>
            <a:pPr algn="just" marL="470659" indent="-235330" lvl="1">
              <a:lnSpc>
                <a:spcPts val="3051"/>
              </a:lnSpc>
              <a:buFont typeface="Arial"/>
              <a:buChar char="•"/>
            </a:pPr>
            <a:r>
              <a:rPr lang="en-US" sz="2179">
                <a:solidFill>
                  <a:srgbClr val="FFFFFF"/>
                </a:solidFill>
                <a:latin typeface="Montserrat"/>
                <a:ea typeface="Montserrat"/>
                <a:cs typeface="Montserrat"/>
                <a:sym typeface="Montserrat"/>
              </a:rPr>
              <a:t> Hal ini menunjukkan bahwa terdapat perbedaan harga yang signifikan secara statistik antara ponsel dengan fitur 5G dan tanpa 5G.</a:t>
            </a:r>
          </a:p>
          <a:p>
            <a:pPr algn="just" marL="470659" indent="-235330" lvl="1">
              <a:lnSpc>
                <a:spcPts val="3051"/>
              </a:lnSpc>
              <a:buFont typeface="Arial"/>
              <a:buChar char="•"/>
            </a:pPr>
            <a:r>
              <a:rPr lang="en-US" sz="2179">
                <a:solidFill>
                  <a:srgbClr val="FFFFFF"/>
                </a:solidFill>
                <a:latin typeface="Montserrat"/>
                <a:ea typeface="Montserrat"/>
                <a:cs typeface="Montserrat"/>
                <a:sym typeface="Montserrat"/>
              </a:rPr>
              <a:t> Nilai Cohen’s d sebesar 1.096 mengindikasikan efek yang besar, menandakan bahwa ponsel dengan fitur 5G memiliki harga rata-rata yang jauh lebih tinggi dibandingkan ponsel non-5G.</a:t>
            </a:r>
          </a:p>
          <a:p>
            <a:pPr algn="just" marL="470659" indent="-235330" lvl="1">
              <a:lnSpc>
                <a:spcPts val="3051"/>
              </a:lnSpc>
              <a:buFont typeface="Arial"/>
              <a:buChar char="•"/>
            </a:pPr>
            <a:r>
              <a:rPr lang="en-US" sz="2179">
                <a:solidFill>
                  <a:srgbClr val="FFFFFF"/>
                </a:solidFill>
                <a:latin typeface="Montserrat"/>
                <a:ea typeface="Montserrat"/>
                <a:cs typeface="Montserrat"/>
                <a:sym typeface="Montserrat"/>
              </a:rPr>
              <a:t> Interval kepercayaan 95% untuk perbedaan rata-rata berkisar antara 21.495 hingga 25.744 ribu, yang tidak mencakup nol, memperkuat hasil uji ini.</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7498549">
            <a:off x="14571659" y="4508829"/>
            <a:ext cx="3413934" cy="341393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87BA1">
                    <a:alpha val="100000"/>
                  </a:srgbClr>
                </a:gs>
                <a:gs pos="100000">
                  <a:srgbClr val="E7E8E4">
                    <a:alpha val="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sp>
        <p:nvSpPr>
          <p:cNvPr name="Freeform 5" id="5"/>
          <p:cNvSpPr/>
          <p:nvPr/>
        </p:nvSpPr>
        <p:spPr>
          <a:xfrm flipH="false" flipV="false" rot="0">
            <a:off x="13531439" y="2978038"/>
            <a:ext cx="4756561" cy="6475516"/>
          </a:xfrm>
          <a:custGeom>
            <a:avLst/>
            <a:gdLst/>
            <a:ahLst/>
            <a:cxnLst/>
            <a:rect r="r" b="b" t="t" l="l"/>
            <a:pathLst>
              <a:path h="6475516" w="4756561">
                <a:moveTo>
                  <a:pt x="0" y="0"/>
                </a:moveTo>
                <a:lnTo>
                  <a:pt x="4756561" y="0"/>
                </a:lnTo>
                <a:lnTo>
                  <a:pt x="4756561" y="6475515"/>
                </a:lnTo>
                <a:lnTo>
                  <a:pt x="0" y="64755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4"/>
            <a:stretch>
              <a:fillRect l="0" t="0" r="0" b="0"/>
            </a:stretch>
          </a:blipFill>
        </p:spPr>
      </p:sp>
      <p:sp>
        <p:nvSpPr>
          <p:cNvPr name="Freeform 7" id="7"/>
          <p:cNvSpPr/>
          <p:nvPr/>
        </p:nvSpPr>
        <p:spPr>
          <a:xfrm flipH="false" flipV="false" rot="0">
            <a:off x="1364624" y="4446056"/>
            <a:ext cx="6535995" cy="1554818"/>
          </a:xfrm>
          <a:custGeom>
            <a:avLst/>
            <a:gdLst/>
            <a:ahLst/>
            <a:cxnLst/>
            <a:rect r="r" b="b" t="t" l="l"/>
            <a:pathLst>
              <a:path h="1554818" w="6535995">
                <a:moveTo>
                  <a:pt x="0" y="0"/>
                </a:moveTo>
                <a:lnTo>
                  <a:pt x="6535994" y="0"/>
                </a:lnTo>
                <a:lnTo>
                  <a:pt x="6535994" y="1554818"/>
                </a:lnTo>
                <a:lnTo>
                  <a:pt x="0" y="1554818"/>
                </a:lnTo>
                <a:lnTo>
                  <a:pt x="0" y="0"/>
                </a:lnTo>
                <a:close/>
              </a:path>
            </a:pathLst>
          </a:custGeom>
          <a:blipFill>
            <a:blip r:embed="rId5"/>
            <a:stretch>
              <a:fillRect l="0" t="0" r="0" b="0"/>
            </a:stretch>
          </a:blipFill>
        </p:spPr>
      </p:sp>
      <p:sp>
        <p:nvSpPr>
          <p:cNvPr name="TextBox 8" id="8"/>
          <p:cNvSpPr txBox="true"/>
          <p:nvPr/>
        </p:nvSpPr>
        <p:spPr>
          <a:xfrm rot="0">
            <a:off x="240097" y="269772"/>
            <a:ext cx="13834344" cy="595391"/>
          </a:xfrm>
          <a:prstGeom prst="rect">
            <a:avLst/>
          </a:prstGeom>
        </p:spPr>
        <p:txBody>
          <a:bodyPr anchor="t" rtlCol="false" tIns="0" lIns="0" bIns="0" rIns="0">
            <a:spAutoFit/>
          </a:bodyPr>
          <a:lstStyle/>
          <a:p>
            <a:pPr algn="l">
              <a:lnSpc>
                <a:spcPts val="4315"/>
              </a:lnSpc>
            </a:pPr>
            <a:r>
              <a:rPr lang="en-US" sz="4315" b="true">
                <a:solidFill>
                  <a:srgbClr val="FFFFFF"/>
                </a:solidFill>
                <a:latin typeface="Bebas Neue Bold"/>
                <a:ea typeface="Bebas Neue Bold"/>
                <a:cs typeface="Bebas Neue Bold"/>
                <a:sym typeface="Bebas Neue Bold"/>
              </a:rPr>
              <a:t>Statistical Analysis</a:t>
            </a:r>
          </a:p>
        </p:txBody>
      </p:sp>
      <p:sp>
        <p:nvSpPr>
          <p:cNvPr name="TextBox 9" id="9"/>
          <p:cNvSpPr txBox="true"/>
          <p:nvPr/>
        </p:nvSpPr>
        <p:spPr>
          <a:xfrm rot="0">
            <a:off x="1028700" y="699645"/>
            <a:ext cx="5484299" cy="581909"/>
          </a:xfrm>
          <a:prstGeom prst="rect">
            <a:avLst/>
          </a:prstGeom>
        </p:spPr>
        <p:txBody>
          <a:bodyPr anchor="t" rtlCol="false" tIns="0" lIns="0" bIns="0" rIns="0">
            <a:spAutoFit/>
          </a:bodyPr>
          <a:lstStyle/>
          <a:p>
            <a:pPr algn="l" marL="721144" indent="-360572" lvl="1">
              <a:lnSpc>
                <a:spcPts val="4676"/>
              </a:lnSpc>
              <a:buFont typeface="Arial"/>
              <a:buChar char="•"/>
            </a:pPr>
            <a:r>
              <a:rPr lang="en-US" b="true" sz="3340">
                <a:solidFill>
                  <a:srgbClr val="A5D5DC"/>
                </a:solidFill>
                <a:latin typeface="Raleway Bold"/>
                <a:ea typeface="Raleway Bold"/>
                <a:cs typeface="Raleway Bold"/>
                <a:sym typeface="Raleway Bold"/>
              </a:rPr>
              <a:t>UJ</a:t>
            </a:r>
            <a:r>
              <a:rPr lang="en-US" b="true" sz="3340">
                <a:solidFill>
                  <a:srgbClr val="A5D5DC"/>
                </a:solidFill>
                <a:latin typeface="Raleway Bold"/>
                <a:ea typeface="Raleway Bold"/>
                <a:cs typeface="Raleway Bold"/>
                <a:sym typeface="Raleway Bold"/>
              </a:rPr>
              <a:t>I NON-PARAMETRIK</a:t>
            </a:r>
          </a:p>
        </p:txBody>
      </p:sp>
      <p:sp>
        <p:nvSpPr>
          <p:cNvPr name="TextBox 10" id="10"/>
          <p:cNvSpPr txBox="true"/>
          <p:nvPr/>
        </p:nvSpPr>
        <p:spPr>
          <a:xfrm rot="0">
            <a:off x="1364624" y="1525309"/>
            <a:ext cx="2448669" cy="330708"/>
          </a:xfrm>
          <a:prstGeom prst="rect">
            <a:avLst/>
          </a:prstGeom>
        </p:spPr>
        <p:txBody>
          <a:bodyPr anchor="t" rtlCol="false" tIns="0" lIns="0" bIns="0" rIns="0">
            <a:spAutoFit/>
          </a:bodyPr>
          <a:lstStyle/>
          <a:p>
            <a:pPr algn="ctr">
              <a:lnSpc>
                <a:spcPts val="2771"/>
              </a:lnSpc>
              <a:spcBef>
                <a:spcPct val="0"/>
              </a:spcBef>
            </a:pPr>
            <a:r>
              <a:rPr lang="en-US" b="true" sz="1979">
                <a:solidFill>
                  <a:srgbClr val="FFFFFF"/>
                </a:solidFill>
                <a:latin typeface="Montserrat Bold"/>
                <a:ea typeface="Montserrat Bold"/>
                <a:cs typeface="Montserrat Bold"/>
                <a:sym typeface="Montserrat Bold"/>
              </a:rPr>
              <a:t>MANN</a:t>
            </a:r>
            <a:r>
              <a:rPr lang="en-US" b="true" sz="1979">
                <a:solidFill>
                  <a:srgbClr val="FFFFFF"/>
                </a:solidFill>
                <a:latin typeface="Montserrat Bold"/>
                <a:ea typeface="Montserrat Bold"/>
                <a:cs typeface="Montserrat Bold"/>
                <a:sym typeface="Montserrat Bold"/>
              </a:rPr>
              <a:t> WHITNEY U</a:t>
            </a:r>
          </a:p>
        </p:txBody>
      </p:sp>
      <p:sp>
        <p:nvSpPr>
          <p:cNvPr name="TextBox 11" id="11"/>
          <p:cNvSpPr txBox="true"/>
          <p:nvPr/>
        </p:nvSpPr>
        <p:spPr>
          <a:xfrm rot="0">
            <a:off x="1364624" y="1941742"/>
            <a:ext cx="12536838" cy="2380488"/>
          </a:xfrm>
          <a:prstGeom prst="rect">
            <a:avLst/>
          </a:prstGeom>
        </p:spPr>
        <p:txBody>
          <a:bodyPr anchor="t" rtlCol="false" tIns="0" lIns="0" bIns="0" rIns="0">
            <a:spAutoFit/>
          </a:bodyPr>
          <a:lstStyle/>
          <a:p>
            <a:pPr algn="l">
              <a:lnSpc>
                <a:spcPts val="3191"/>
              </a:lnSpc>
              <a:spcBef>
                <a:spcPct val="0"/>
              </a:spcBef>
            </a:pPr>
            <a:r>
              <a:rPr lang="en-US" sz="2279">
                <a:solidFill>
                  <a:srgbClr val="FFFFFF"/>
                </a:solidFill>
                <a:latin typeface="Montserrat"/>
                <a:ea typeface="Montserrat"/>
                <a:cs typeface="Montserrat"/>
                <a:sym typeface="Montserrat"/>
              </a:rPr>
              <a:t>Cocok </a:t>
            </a:r>
            <a:r>
              <a:rPr lang="en-US" sz="2279">
                <a:solidFill>
                  <a:srgbClr val="FFFFFF"/>
                </a:solidFill>
                <a:latin typeface="Montserrat"/>
                <a:ea typeface="Montserrat"/>
                <a:cs typeface="Montserrat"/>
                <a:sym typeface="Montserrat"/>
              </a:rPr>
              <a:t>digunakan kalau data tidak berdistribusi normal atau mengandung banyak outlier. igunakan untuk mengetahui apakah dua kelompok independen memiliki perbedaan distribusi atau median secara signifikan, tanpa mengasumsikan normalitas data.</a:t>
            </a:r>
          </a:p>
          <a:p>
            <a:pPr algn="l">
              <a:lnSpc>
                <a:spcPts val="3191"/>
              </a:lnSpc>
              <a:spcBef>
                <a:spcPct val="0"/>
              </a:spcBef>
            </a:pPr>
            <a:r>
              <a:rPr lang="en-US" sz="2279">
                <a:solidFill>
                  <a:srgbClr val="FFFFFF"/>
                </a:solidFill>
                <a:latin typeface="Montserrat"/>
                <a:ea typeface="Montserrat"/>
                <a:cs typeface="Montserrat"/>
                <a:sym typeface="Montserrat"/>
              </a:rPr>
              <a:t>Contohnya:</a:t>
            </a:r>
          </a:p>
          <a:p>
            <a:pPr algn="l">
              <a:lnSpc>
                <a:spcPts val="3191"/>
              </a:lnSpc>
              <a:spcBef>
                <a:spcPct val="0"/>
              </a:spcBef>
            </a:pPr>
            <a:r>
              <a:rPr lang="en-US" sz="2279">
                <a:solidFill>
                  <a:srgbClr val="FFFFFF"/>
                </a:solidFill>
                <a:latin typeface="Montserrat"/>
                <a:ea typeface="Montserrat"/>
                <a:cs typeface="Montserrat"/>
                <a:sym typeface="Montserrat"/>
              </a:rPr>
              <a:t>membandingkan rata-rata harga HP yang punya 5G dengan yang tidak punya 5G,</a:t>
            </a:r>
          </a:p>
        </p:txBody>
      </p:sp>
      <p:sp>
        <p:nvSpPr>
          <p:cNvPr name="TextBox 12" id="12"/>
          <p:cNvSpPr txBox="true"/>
          <p:nvPr/>
        </p:nvSpPr>
        <p:spPr>
          <a:xfrm rot="0">
            <a:off x="1086975" y="6085902"/>
            <a:ext cx="12140589" cy="2649728"/>
          </a:xfrm>
          <a:prstGeom prst="rect">
            <a:avLst/>
          </a:prstGeom>
        </p:spPr>
        <p:txBody>
          <a:bodyPr anchor="t" rtlCol="false" tIns="0" lIns="0" bIns="0" rIns="0">
            <a:spAutoFit/>
          </a:bodyPr>
          <a:lstStyle/>
          <a:p>
            <a:pPr algn="just" marL="470659" indent="-235330" lvl="1">
              <a:lnSpc>
                <a:spcPts val="3051"/>
              </a:lnSpc>
              <a:buFont typeface="Arial"/>
              <a:buChar char="•"/>
            </a:pPr>
            <a:r>
              <a:rPr lang="en-US" sz="2179">
                <a:solidFill>
                  <a:srgbClr val="FFFFFF"/>
                </a:solidFill>
                <a:latin typeface="Montserrat"/>
                <a:ea typeface="Montserrat"/>
                <a:cs typeface="Montserrat"/>
                <a:sym typeface="Montserrat"/>
              </a:rPr>
              <a:t>Berdasarkan uji Mann–Whitney U, diperoleh nilai U = 1,977,531 dan p-value = 8.53×10⁻²⁵⁵ (&lt; 0.05).</a:t>
            </a:r>
          </a:p>
          <a:p>
            <a:pPr algn="just" marL="470659" indent="-235330" lvl="1">
              <a:lnSpc>
                <a:spcPts val="3051"/>
              </a:lnSpc>
              <a:buFont typeface="Arial"/>
              <a:buChar char="•"/>
            </a:pPr>
            <a:r>
              <a:rPr lang="en-US" sz="2179">
                <a:solidFill>
                  <a:srgbClr val="FFFFFF"/>
                </a:solidFill>
                <a:latin typeface="Montserrat"/>
                <a:ea typeface="Montserrat"/>
                <a:cs typeface="Montserrat"/>
                <a:sym typeface="Montserrat"/>
              </a:rPr>
              <a:t> Hasil ini menunjukkan bahwa terdapat perbedaan distribusi harga yang signifikan antara ponsel dengan fitur 5G dan tanpa 5G.</a:t>
            </a:r>
          </a:p>
          <a:p>
            <a:pPr algn="just" marL="470659" indent="-235330" lvl="1">
              <a:lnSpc>
                <a:spcPts val="3051"/>
              </a:lnSpc>
              <a:buFont typeface="Arial"/>
              <a:buChar char="•"/>
            </a:pPr>
            <a:r>
              <a:rPr lang="en-US" sz="2179">
                <a:solidFill>
                  <a:srgbClr val="FFFFFF"/>
                </a:solidFill>
                <a:latin typeface="Montserrat"/>
                <a:ea typeface="Montserrat"/>
                <a:cs typeface="Montserrat"/>
                <a:sym typeface="Montserrat"/>
              </a:rPr>
              <a:t> Nilai effect size (r) = 0.597 mengindikasikan efek yang besar, menandakan bahwa ponsel dengan fitur 5G memiliki harga yang secara signifikan lebih tinggi dibandingkan ponsel non-5G.</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220018" y="2435855"/>
            <a:ext cx="9817918" cy="6572551"/>
          </a:xfrm>
          <a:custGeom>
            <a:avLst/>
            <a:gdLst/>
            <a:ahLst/>
            <a:cxnLst/>
            <a:rect r="r" b="b" t="t" l="l"/>
            <a:pathLst>
              <a:path h="6572551" w="9817918">
                <a:moveTo>
                  <a:pt x="0" y="0"/>
                </a:moveTo>
                <a:lnTo>
                  <a:pt x="9817918" y="0"/>
                </a:lnTo>
                <a:lnTo>
                  <a:pt x="9817918" y="6572550"/>
                </a:lnTo>
                <a:lnTo>
                  <a:pt x="0" y="6572550"/>
                </a:lnTo>
                <a:lnTo>
                  <a:pt x="0" y="0"/>
                </a:lnTo>
                <a:close/>
              </a:path>
            </a:pathLst>
          </a:custGeom>
          <a:blipFill>
            <a:blip r:embed="rId2"/>
            <a:stretch>
              <a:fillRect l="0" t="0" r="0" b="0"/>
            </a:stretch>
          </a:blipFill>
        </p:spPr>
      </p:sp>
      <p:sp>
        <p:nvSpPr>
          <p:cNvPr name="TextBox 3" id="3"/>
          <p:cNvSpPr txBox="true"/>
          <p:nvPr/>
        </p:nvSpPr>
        <p:spPr>
          <a:xfrm rot="0">
            <a:off x="441150" y="329458"/>
            <a:ext cx="6932362" cy="1127722"/>
          </a:xfrm>
          <a:prstGeom prst="rect">
            <a:avLst/>
          </a:prstGeom>
        </p:spPr>
        <p:txBody>
          <a:bodyPr anchor="t" rtlCol="false" tIns="0" lIns="0" bIns="0" rIns="0">
            <a:spAutoFit/>
          </a:bodyPr>
          <a:lstStyle/>
          <a:p>
            <a:pPr algn="l">
              <a:lnSpc>
                <a:spcPts val="8315"/>
              </a:lnSpc>
            </a:pPr>
            <a:r>
              <a:rPr lang="en-US" sz="8315" b="true">
                <a:solidFill>
                  <a:srgbClr val="FFFFFF"/>
                </a:solidFill>
                <a:latin typeface="Bebas Neue Bold"/>
                <a:ea typeface="Bebas Neue Bold"/>
                <a:cs typeface="Bebas Neue Bold"/>
                <a:sym typeface="Bebas Neue Bold"/>
              </a:rPr>
              <a:t>DATA</a:t>
            </a:r>
          </a:p>
        </p:txBody>
      </p:sp>
      <p:sp>
        <p:nvSpPr>
          <p:cNvPr name="TextBox 4" id="4"/>
          <p:cNvSpPr txBox="true"/>
          <p:nvPr/>
        </p:nvSpPr>
        <p:spPr>
          <a:xfrm rot="0">
            <a:off x="2324428" y="332361"/>
            <a:ext cx="7609098" cy="1124819"/>
          </a:xfrm>
          <a:prstGeom prst="rect">
            <a:avLst/>
          </a:prstGeom>
        </p:spPr>
        <p:txBody>
          <a:bodyPr anchor="t" rtlCol="false" tIns="0" lIns="0" bIns="0" rIns="0">
            <a:spAutoFit/>
          </a:bodyPr>
          <a:lstStyle/>
          <a:p>
            <a:pPr algn="l">
              <a:lnSpc>
                <a:spcPts val="8315"/>
              </a:lnSpc>
            </a:pPr>
            <a:r>
              <a:rPr lang="en-US" sz="8315" b="true">
                <a:solidFill>
                  <a:srgbClr val="D563A1"/>
                </a:solidFill>
                <a:latin typeface="Bebas Neue Bold"/>
                <a:ea typeface="Bebas Neue Bold"/>
                <a:cs typeface="Bebas Neue Bold"/>
                <a:sym typeface="Bebas Neue Bold"/>
              </a:rPr>
              <a:t>VISUALIZATION</a:t>
            </a:r>
          </a:p>
        </p:txBody>
      </p:sp>
      <p:sp>
        <p:nvSpPr>
          <p:cNvPr name="TextBox 5" id="5"/>
          <p:cNvSpPr txBox="true"/>
          <p:nvPr/>
        </p:nvSpPr>
        <p:spPr>
          <a:xfrm rot="0">
            <a:off x="11560329" y="3322066"/>
            <a:ext cx="5164943" cy="3604768"/>
          </a:xfrm>
          <a:prstGeom prst="rect">
            <a:avLst/>
          </a:prstGeom>
        </p:spPr>
        <p:txBody>
          <a:bodyPr anchor="t" rtlCol="false" tIns="0" lIns="0" bIns="0" rIns="0">
            <a:spAutoFit/>
          </a:bodyPr>
          <a:lstStyle/>
          <a:p>
            <a:pPr algn="l">
              <a:lnSpc>
                <a:spcPts val="2911"/>
              </a:lnSpc>
              <a:spcBef>
                <a:spcPct val="0"/>
              </a:spcBef>
            </a:pPr>
            <a:r>
              <a:rPr lang="en-US" sz="2079">
                <a:solidFill>
                  <a:srgbClr val="FFFFFF"/>
                </a:solidFill>
                <a:latin typeface="Montserrat"/>
                <a:ea typeface="Montserrat"/>
                <a:cs typeface="Montserrat"/>
                <a:sym typeface="Montserrat"/>
              </a:rPr>
              <a:t>D</a:t>
            </a:r>
            <a:r>
              <a:rPr lang="en-US" sz="2079">
                <a:solidFill>
                  <a:srgbClr val="FFFFFF"/>
                </a:solidFill>
                <a:latin typeface="Montserrat"/>
                <a:ea typeface="Montserrat"/>
                <a:cs typeface="Montserrat"/>
                <a:sym typeface="Montserrat"/>
              </a:rPr>
              <a:t>istribusi harga terlihat miring ke kanan (right-skewed)</a:t>
            </a:r>
          </a:p>
          <a:p>
            <a:pPr algn="l">
              <a:lnSpc>
                <a:spcPts val="2911"/>
              </a:lnSpc>
              <a:spcBef>
                <a:spcPct val="0"/>
              </a:spcBef>
            </a:pPr>
          </a:p>
          <a:p>
            <a:pPr algn="l">
              <a:lnSpc>
                <a:spcPts val="2911"/>
              </a:lnSpc>
              <a:spcBef>
                <a:spcPct val="0"/>
              </a:spcBef>
            </a:pPr>
            <a:r>
              <a:rPr lang="en-US" sz="2079">
                <a:solidFill>
                  <a:srgbClr val="FFFFFF"/>
                </a:solidFill>
                <a:latin typeface="Montserrat"/>
                <a:ea typeface="Montserrat"/>
                <a:cs typeface="Montserrat"/>
                <a:sym typeface="Montserrat"/>
              </a:rPr>
              <a:t>Sebaran harga smartphone menunjukkan distribusi miring ke kanan, menandakan bahwa sebagian besar ponsel berada pada kisaran harga rendah hingga menengah, sementara ponsel mahal jumlahnya jauh lebih sedikit.</a:t>
            </a:r>
          </a:p>
        </p:txBody>
      </p:sp>
      <p:sp>
        <p:nvSpPr>
          <p:cNvPr name="TextBox 6" id="6"/>
          <p:cNvSpPr txBox="true"/>
          <p:nvPr/>
        </p:nvSpPr>
        <p:spPr>
          <a:xfrm rot="0">
            <a:off x="1220018" y="1753858"/>
            <a:ext cx="7089132" cy="347218"/>
          </a:xfrm>
          <a:prstGeom prst="rect">
            <a:avLst/>
          </a:prstGeom>
        </p:spPr>
        <p:txBody>
          <a:bodyPr anchor="t" rtlCol="false" tIns="0" lIns="0" bIns="0" rIns="0">
            <a:spAutoFit/>
          </a:bodyPr>
          <a:lstStyle/>
          <a:p>
            <a:pPr algn="l">
              <a:lnSpc>
                <a:spcPts val="2911"/>
              </a:lnSpc>
              <a:spcBef>
                <a:spcPct val="0"/>
              </a:spcBef>
            </a:pPr>
            <a:r>
              <a:rPr lang="en-US" sz="2079">
                <a:solidFill>
                  <a:srgbClr val="FFFFFF"/>
                </a:solidFill>
                <a:latin typeface="Montserrat"/>
                <a:ea typeface="Montserrat"/>
                <a:cs typeface="Montserrat"/>
                <a:sym typeface="Montserrat"/>
              </a:rPr>
              <a:t>Histogram - Distribusi Harga Smartphone</a:t>
            </a:r>
          </a:p>
        </p:txBody>
      </p:sp>
      <p:sp>
        <p:nvSpPr>
          <p:cNvPr name="Freeform 7" id="7"/>
          <p:cNvSpPr/>
          <p:nvPr/>
        </p:nvSpPr>
        <p:spPr>
          <a:xfrm flipH="false" flipV="false" rot="0">
            <a:off x="16114101" y="57611"/>
            <a:ext cx="2173899" cy="2043465"/>
          </a:xfrm>
          <a:custGeom>
            <a:avLst/>
            <a:gdLst/>
            <a:ahLst/>
            <a:cxnLst/>
            <a:rect r="r" b="b" t="t" l="l"/>
            <a:pathLst>
              <a:path h="2043465" w="2173899">
                <a:moveTo>
                  <a:pt x="0" y="0"/>
                </a:moveTo>
                <a:lnTo>
                  <a:pt x="2173899" y="0"/>
                </a:lnTo>
                <a:lnTo>
                  <a:pt x="2173899" y="2043466"/>
                </a:lnTo>
                <a:lnTo>
                  <a:pt x="0" y="2043466"/>
                </a:lnTo>
                <a:lnTo>
                  <a:pt x="0" y="0"/>
                </a:lnTo>
                <a:close/>
              </a:path>
            </a:pathLst>
          </a:custGeom>
          <a:blipFill>
            <a:blip r:embed="rId3"/>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2475149"/>
            <a:ext cx="9446166" cy="6783151"/>
          </a:xfrm>
          <a:custGeom>
            <a:avLst/>
            <a:gdLst/>
            <a:ahLst/>
            <a:cxnLst/>
            <a:rect r="r" b="b" t="t" l="l"/>
            <a:pathLst>
              <a:path h="6783151" w="9446166">
                <a:moveTo>
                  <a:pt x="0" y="0"/>
                </a:moveTo>
                <a:lnTo>
                  <a:pt x="9446166" y="0"/>
                </a:lnTo>
                <a:lnTo>
                  <a:pt x="9446166" y="6783151"/>
                </a:lnTo>
                <a:lnTo>
                  <a:pt x="0" y="6783151"/>
                </a:lnTo>
                <a:lnTo>
                  <a:pt x="0" y="0"/>
                </a:lnTo>
                <a:close/>
              </a:path>
            </a:pathLst>
          </a:custGeom>
          <a:blipFill>
            <a:blip r:embed="rId2"/>
            <a:stretch>
              <a:fillRect l="0" t="0" r="0" b="0"/>
            </a:stretch>
          </a:blipFill>
        </p:spPr>
      </p:sp>
      <p:sp>
        <p:nvSpPr>
          <p:cNvPr name="TextBox 3" id="3"/>
          <p:cNvSpPr txBox="true"/>
          <p:nvPr/>
        </p:nvSpPr>
        <p:spPr>
          <a:xfrm rot="0">
            <a:off x="441150" y="329458"/>
            <a:ext cx="6932362" cy="1127722"/>
          </a:xfrm>
          <a:prstGeom prst="rect">
            <a:avLst/>
          </a:prstGeom>
        </p:spPr>
        <p:txBody>
          <a:bodyPr anchor="t" rtlCol="false" tIns="0" lIns="0" bIns="0" rIns="0">
            <a:spAutoFit/>
          </a:bodyPr>
          <a:lstStyle/>
          <a:p>
            <a:pPr algn="l">
              <a:lnSpc>
                <a:spcPts val="8315"/>
              </a:lnSpc>
            </a:pPr>
            <a:r>
              <a:rPr lang="en-US" sz="8315" b="true">
                <a:solidFill>
                  <a:srgbClr val="FFFFFF"/>
                </a:solidFill>
                <a:latin typeface="Bebas Neue Bold"/>
                <a:ea typeface="Bebas Neue Bold"/>
                <a:cs typeface="Bebas Neue Bold"/>
                <a:sym typeface="Bebas Neue Bold"/>
              </a:rPr>
              <a:t>DATA</a:t>
            </a:r>
          </a:p>
        </p:txBody>
      </p:sp>
      <p:sp>
        <p:nvSpPr>
          <p:cNvPr name="TextBox 4" id="4"/>
          <p:cNvSpPr txBox="true"/>
          <p:nvPr/>
        </p:nvSpPr>
        <p:spPr>
          <a:xfrm rot="0">
            <a:off x="2324428" y="332361"/>
            <a:ext cx="7609098" cy="1124819"/>
          </a:xfrm>
          <a:prstGeom prst="rect">
            <a:avLst/>
          </a:prstGeom>
        </p:spPr>
        <p:txBody>
          <a:bodyPr anchor="t" rtlCol="false" tIns="0" lIns="0" bIns="0" rIns="0">
            <a:spAutoFit/>
          </a:bodyPr>
          <a:lstStyle/>
          <a:p>
            <a:pPr algn="l">
              <a:lnSpc>
                <a:spcPts val="8315"/>
              </a:lnSpc>
            </a:pPr>
            <a:r>
              <a:rPr lang="en-US" sz="8315" b="true">
                <a:solidFill>
                  <a:srgbClr val="D563A1"/>
                </a:solidFill>
                <a:latin typeface="Bebas Neue Bold"/>
                <a:ea typeface="Bebas Neue Bold"/>
                <a:cs typeface="Bebas Neue Bold"/>
                <a:sym typeface="Bebas Neue Bold"/>
              </a:rPr>
              <a:t>VISUALIZATION</a:t>
            </a:r>
          </a:p>
        </p:txBody>
      </p:sp>
      <p:sp>
        <p:nvSpPr>
          <p:cNvPr name="TextBox 5" id="5"/>
          <p:cNvSpPr txBox="true"/>
          <p:nvPr/>
        </p:nvSpPr>
        <p:spPr>
          <a:xfrm rot="0">
            <a:off x="1028700" y="1625233"/>
            <a:ext cx="12697877" cy="472314"/>
          </a:xfrm>
          <a:prstGeom prst="rect">
            <a:avLst/>
          </a:prstGeom>
        </p:spPr>
        <p:txBody>
          <a:bodyPr anchor="t" rtlCol="false" tIns="0" lIns="0" bIns="0" rIns="0">
            <a:spAutoFit/>
          </a:bodyPr>
          <a:lstStyle/>
          <a:p>
            <a:pPr algn="l">
              <a:lnSpc>
                <a:spcPts val="3891"/>
              </a:lnSpc>
              <a:spcBef>
                <a:spcPct val="0"/>
              </a:spcBef>
            </a:pPr>
            <a:r>
              <a:rPr lang="en-US" sz="2779">
                <a:solidFill>
                  <a:srgbClr val="FFFFFF"/>
                </a:solidFill>
                <a:latin typeface="Montserrat"/>
                <a:ea typeface="Montserrat"/>
                <a:cs typeface="Montserrat"/>
                <a:sym typeface="Montserrat"/>
              </a:rPr>
              <a:t>Bar Chart - Proporsi Smartphone dengan Dukungan 5G dan Tidak</a:t>
            </a:r>
          </a:p>
        </p:txBody>
      </p:sp>
      <p:sp>
        <p:nvSpPr>
          <p:cNvPr name="TextBox 6" id="6"/>
          <p:cNvSpPr txBox="true"/>
          <p:nvPr/>
        </p:nvSpPr>
        <p:spPr>
          <a:xfrm rot="0">
            <a:off x="11335424" y="3462360"/>
            <a:ext cx="5164943" cy="4751579"/>
          </a:xfrm>
          <a:prstGeom prst="rect">
            <a:avLst/>
          </a:prstGeom>
        </p:spPr>
        <p:txBody>
          <a:bodyPr anchor="t" rtlCol="false" tIns="0" lIns="0" bIns="0" rIns="0">
            <a:spAutoFit/>
          </a:bodyPr>
          <a:lstStyle/>
          <a:p>
            <a:pPr algn="l">
              <a:lnSpc>
                <a:spcPts val="3751"/>
              </a:lnSpc>
              <a:spcBef>
                <a:spcPct val="0"/>
              </a:spcBef>
            </a:pPr>
            <a:r>
              <a:rPr lang="en-US" sz="2679">
                <a:solidFill>
                  <a:srgbClr val="FFFFFF"/>
                </a:solidFill>
                <a:latin typeface="Montserrat"/>
                <a:ea typeface="Montserrat"/>
                <a:cs typeface="Montserrat"/>
                <a:sym typeface="Montserrat"/>
              </a:rPr>
              <a:t>Da</a:t>
            </a:r>
            <a:r>
              <a:rPr lang="en-US" sz="2679">
                <a:solidFill>
                  <a:srgbClr val="FFFFFF"/>
                </a:solidFill>
                <a:latin typeface="Montserrat"/>
                <a:ea typeface="Montserrat"/>
                <a:cs typeface="Montserrat"/>
                <a:sym typeface="Montserrat"/>
              </a:rPr>
              <a:t>ri grafik terlihat bahwa jumlah smartphone tanpa dukungan 5G (No) lebih banyak dibandingkan dengan yang sudah mendukung 5G (Yes).</a:t>
            </a:r>
          </a:p>
          <a:p>
            <a:pPr algn="l">
              <a:lnSpc>
                <a:spcPts val="3751"/>
              </a:lnSpc>
              <a:spcBef>
                <a:spcPct val="0"/>
              </a:spcBef>
            </a:pPr>
            <a:r>
              <a:rPr lang="en-US" sz="2679">
                <a:solidFill>
                  <a:srgbClr val="FFFFFF"/>
                </a:solidFill>
                <a:latin typeface="Montserrat"/>
                <a:ea typeface="Montserrat"/>
                <a:cs typeface="Montserrat"/>
                <a:sym typeface="Montserrat"/>
              </a:rPr>
              <a:t> Artinya, mayoritas smartphone dalam dataset masih belum mendukung jaringan 5G.</a:t>
            </a:r>
          </a:p>
        </p:txBody>
      </p:sp>
      <p:sp>
        <p:nvSpPr>
          <p:cNvPr name="Freeform 7" id="7"/>
          <p:cNvSpPr/>
          <p:nvPr/>
        </p:nvSpPr>
        <p:spPr>
          <a:xfrm flipH="false" flipV="false" rot="0">
            <a:off x="16114101" y="0"/>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3"/>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644393" y="2162381"/>
            <a:ext cx="10452816" cy="7787348"/>
          </a:xfrm>
          <a:custGeom>
            <a:avLst/>
            <a:gdLst/>
            <a:ahLst/>
            <a:cxnLst/>
            <a:rect r="r" b="b" t="t" l="l"/>
            <a:pathLst>
              <a:path h="7787348" w="10452816">
                <a:moveTo>
                  <a:pt x="0" y="0"/>
                </a:moveTo>
                <a:lnTo>
                  <a:pt x="10452816" y="0"/>
                </a:lnTo>
                <a:lnTo>
                  <a:pt x="10452816" y="7787348"/>
                </a:lnTo>
                <a:lnTo>
                  <a:pt x="0" y="7787348"/>
                </a:lnTo>
                <a:lnTo>
                  <a:pt x="0" y="0"/>
                </a:lnTo>
                <a:close/>
              </a:path>
            </a:pathLst>
          </a:custGeom>
          <a:blipFill>
            <a:blip r:embed="rId2"/>
            <a:stretch>
              <a:fillRect l="0" t="0" r="0" b="0"/>
            </a:stretch>
          </a:blipFill>
        </p:spPr>
      </p:sp>
      <p:sp>
        <p:nvSpPr>
          <p:cNvPr name="TextBox 3" id="3"/>
          <p:cNvSpPr txBox="true"/>
          <p:nvPr/>
        </p:nvSpPr>
        <p:spPr>
          <a:xfrm rot="0">
            <a:off x="441150" y="329458"/>
            <a:ext cx="6932362" cy="1127722"/>
          </a:xfrm>
          <a:prstGeom prst="rect">
            <a:avLst/>
          </a:prstGeom>
        </p:spPr>
        <p:txBody>
          <a:bodyPr anchor="t" rtlCol="false" tIns="0" lIns="0" bIns="0" rIns="0">
            <a:spAutoFit/>
          </a:bodyPr>
          <a:lstStyle/>
          <a:p>
            <a:pPr algn="l">
              <a:lnSpc>
                <a:spcPts val="8315"/>
              </a:lnSpc>
            </a:pPr>
            <a:r>
              <a:rPr lang="en-US" sz="8315" b="true">
                <a:solidFill>
                  <a:srgbClr val="FFFFFF"/>
                </a:solidFill>
                <a:latin typeface="Bebas Neue Bold"/>
                <a:ea typeface="Bebas Neue Bold"/>
                <a:cs typeface="Bebas Neue Bold"/>
                <a:sym typeface="Bebas Neue Bold"/>
              </a:rPr>
              <a:t>DATA</a:t>
            </a:r>
          </a:p>
        </p:txBody>
      </p:sp>
      <p:sp>
        <p:nvSpPr>
          <p:cNvPr name="TextBox 4" id="4"/>
          <p:cNvSpPr txBox="true"/>
          <p:nvPr/>
        </p:nvSpPr>
        <p:spPr>
          <a:xfrm rot="0">
            <a:off x="2324428" y="332361"/>
            <a:ext cx="7609098" cy="1124819"/>
          </a:xfrm>
          <a:prstGeom prst="rect">
            <a:avLst/>
          </a:prstGeom>
        </p:spPr>
        <p:txBody>
          <a:bodyPr anchor="t" rtlCol="false" tIns="0" lIns="0" bIns="0" rIns="0">
            <a:spAutoFit/>
          </a:bodyPr>
          <a:lstStyle/>
          <a:p>
            <a:pPr algn="l">
              <a:lnSpc>
                <a:spcPts val="8315"/>
              </a:lnSpc>
            </a:pPr>
            <a:r>
              <a:rPr lang="en-US" sz="8315" b="true">
                <a:solidFill>
                  <a:srgbClr val="D563A1"/>
                </a:solidFill>
                <a:latin typeface="Bebas Neue Bold"/>
                <a:ea typeface="Bebas Neue Bold"/>
                <a:cs typeface="Bebas Neue Bold"/>
                <a:sym typeface="Bebas Neue Bold"/>
              </a:rPr>
              <a:t>VISUALIZATION</a:t>
            </a:r>
          </a:p>
        </p:txBody>
      </p:sp>
      <p:sp>
        <p:nvSpPr>
          <p:cNvPr name="TextBox 5" id="5"/>
          <p:cNvSpPr txBox="true"/>
          <p:nvPr/>
        </p:nvSpPr>
        <p:spPr>
          <a:xfrm rot="0">
            <a:off x="644393" y="1400030"/>
            <a:ext cx="12697877" cy="472314"/>
          </a:xfrm>
          <a:prstGeom prst="rect">
            <a:avLst/>
          </a:prstGeom>
        </p:spPr>
        <p:txBody>
          <a:bodyPr anchor="t" rtlCol="false" tIns="0" lIns="0" bIns="0" rIns="0">
            <a:spAutoFit/>
          </a:bodyPr>
          <a:lstStyle/>
          <a:p>
            <a:pPr algn="l">
              <a:lnSpc>
                <a:spcPts val="3891"/>
              </a:lnSpc>
              <a:spcBef>
                <a:spcPct val="0"/>
              </a:spcBef>
            </a:pPr>
            <a:r>
              <a:rPr lang="en-US" sz="2779">
                <a:solidFill>
                  <a:srgbClr val="FFFFFF"/>
                </a:solidFill>
                <a:latin typeface="Montserrat"/>
                <a:ea typeface="Montserrat"/>
                <a:cs typeface="Montserrat"/>
                <a:sym typeface="Montserrat"/>
              </a:rPr>
              <a:t>Heatmap- Korelasi Fitur Numerik</a:t>
            </a:r>
          </a:p>
        </p:txBody>
      </p:sp>
      <p:sp>
        <p:nvSpPr>
          <p:cNvPr name="TextBox 6" id="6"/>
          <p:cNvSpPr txBox="true"/>
          <p:nvPr/>
        </p:nvSpPr>
        <p:spPr>
          <a:xfrm rot="0">
            <a:off x="11885192" y="3212465"/>
            <a:ext cx="5964606" cy="6180329"/>
          </a:xfrm>
          <a:prstGeom prst="rect">
            <a:avLst/>
          </a:prstGeom>
        </p:spPr>
        <p:txBody>
          <a:bodyPr anchor="t" rtlCol="false" tIns="0" lIns="0" bIns="0" rIns="0">
            <a:spAutoFit/>
          </a:bodyPr>
          <a:lstStyle/>
          <a:p>
            <a:pPr algn="l">
              <a:lnSpc>
                <a:spcPts val="3751"/>
              </a:lnSpc>
              <a:spcBef>
                <a:spcPct val="0"/>
              </a:spcBef>
            </a:pPr>
            <a:r>
              <a:rPr lang="en-US" sz="2679">
                <a:solidFill>
                  <a:srgbClr val="FFFFFF"/>
                </a:solidFill>
                <a:latin typeface="Montserrat"/>
                <a:ea typeface="Montserrat"/>
                <a:cs typeface="Montserrat"/>
                <a:sym typeface="Montserrat"/>
              </a:rPr>
              <a:t>P</a:t>
            </a:r>
            <a:r>
              <a:rPr lang="en-US" sz="2679">
                <a:solidFill>
                  <a:srgbClr val="FFFFFF"/>
                </a:solidFill>
                <a:latin typeface="Montserrat"/>
                <a:ea typeface="Montserrat"/>
                <a:cs typeface="Montserrat"/>
                <a:sym typeface="Montserrat"/>
              </a:rPr>
              <a:t>rice memiliki korelasi cukup tinggi dengan storage (0.74) dan RAM (0.54).</a:t>
            </a:r>
          </a:p>
          <a:p>
            <a:pPr algn="l">
              <a:lnSpc>
                <a:spcPts val="3751"/>
              </a:lnSpc>
              <a:spcBef>
                <a:spcPct val="0"/>
              </a:spcBef>
            </a:pPr>
          </a:p>
          <a:p>
            <a:pPr algn="l">
              <a:lnSpc>
                <a:spcPts val="3751"/>
              </a:lnSpc>
              <a:spcBef>
                <a:spcPct val="0"/>
              </a:spcBef>
            </a:pPr>
            <a:r>
              <a:rPr lang="en-US" sz="2679">
                <a:solidFill>
                  <a:srgbClr val="FFFFFF"/>
                </a:solidFill>
                <a:latin typeface="Montserrat"/>
                <a:ea typeface="Montserrat"/>
                <a:cs typeface="Montserrat"/>
                <a:sym typeface="Montserrat"/>
              </a:rPr>
              <a:t>Harga smartphone lebih banyak dipengaruhi oleh spesifikasi memori (RAM &amp; storage) dibandingkan oleh jumlah kamera atau kecepatan refresh layar.</a:t>
            </a:r>
          </a:p>
          <a:p>
            <a:pPr algn="l">
              <a:lnSpc>
                <a:spcPts val="3751"/>
              </a:lnSpc>
              <a:spcBef>
                <a:spcPct val="0"/>
              </a:spcBef>
            </a:pPr>
            <a:r>
              <a:rPr lang="en-US" sz="2679">
                <a:solidFill>
                  <a:srgbClr val="FFFFFF"/>
                </a:solidFill>
                <a:latin typeface="Montserrat"/>
                <a:ea typeface="Montserrat"/>
                <a:cs typeface="Montserrat"/>
                <a:sym typeface="Montserrat"/>
              </a:rPr>
              <a:t> Dengan kata lain, fitur internal (performansi) berperan lebih besar terhadap harga dibanding fitur tambahan.</a:t>
            </a:r>
          </a:p>
        </p:txBody>
      </p:sp>
      <p:sp>
        <p:nvSpPr>
          <p:cNvPr name="TextBox 7" id="7"/>
          <p:cNvSpPr txBox="true"/>
          <p:nvPr/>
        </p:nvSpPr>
        <p:spPr>
          <a:xfrm rot="0">
            <a:off x="11885192" y="2040396"/>
            <a:ext cx="5164943" cy="941579"/>
          </a:xfrm>
          <a:prstGeom prst="rect">
            <a:avLst/>
          </a:prstGeom>
        </p:spPr>
        <p:txBody>
          <a:bodyPr anchor="t" rtlCol="false" tIns="0" lIns="0" bIns="0" rIns="0">
            <a:spAutoFit/>
          </a:bodyPr>
          <a:lstStyle/>
          <a:p>
            <a:pPr algn="l">
              <a:lnSpc>
                <a:spcPts val="3751"/>
              </a:lnSpc>
              <a:spcBef>
                <a:spcPct val="0"/>
              </a:spcBef>
            </a:pPr>
            <a:r>
              <a:rPr lang="en-US" sz="2679">
                <a:solidFill>
                  <a:srgbClr val="FFFFFF"/>
                </a:solidFill>
                <a:latin typeface="Montserrat"/>
                <a:ea typeface="Montserrat"/>
                <a:cs typeface="Montserrat"/>
                <a:sym typeface="Montserrat"/>
              </a:rPr>
              <a:t>Contoh Kesimpulan yang dapat diambil</a:t>
            </a:r>
          </a:p>
        </p:txBody>
      </p:sp>
      <p:sp>
        <p:nvSpPr>
          <p:cNvPr name="Freeform 8" id="8"/>
          <p:cNvSpPr/>
          <p:nvPr/>
        </p:nvSpPr>
        <p:spPr>
          <a:xfrm flipH="false" flipV="false" rot="0">
            <a:off x="16114101" y="54081"/>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3"/>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441150" y="2024744"/>
            <a:ext cx="11538724" cy="6706884"/>
          </a:xfrm>
          <a:custGeom>
            <a:avLst/>
            <a:gdLst/>
            <a:ahLst/>
            <a:cxnLst/>
            <a:rect r="r" b="b" t="t" l="l"/>
            <a:pathLst>
              <a:path h="6706884" w="11538724">
                <a:moveTo>
                  <a:pt x="0" y="0"/>
                </a:moveTo>
                <a:lnTo>
                  <a:pt x="11538725" y="0"/>
                </a:lnTo>
                <a:lnTo>
                  <a:pt x="11538725" y="6706884"/>
                </a:lnTo>
                <a:lnTo>
                  <a:pt x="0" y="6706884"/>
                </a:lnTo>
                <a:lnTo>
                  <a:pt x="0" y="0"/>
                </a:lnTo>
                <a:close/>
              </a:path>
            </a:pathLst>
          </a:custGeom>
          <a:blipFill>
            <a:blip r:embed="rId2"/>
            <a:stretch>
              <a:fillRect l="0" t="0" r="0" b="0"/>
            </a:stretch>
          </a:blipFill>
        </p:spPr>
      </p:sp>
      <p:sp>
        <p:nvSpPr>
          <p:cNvPr name="TextBox 3" id="3"/>
          <p:cNvSpPr txBox="true"/>
          <p:nvPr/>
        </p:nvSpPr>
        <p:spPr>
          <a:xfrm rot="0">
            <a:off x="441150" y="329458"/>
            <a:ext cx="6932362" cy="1127722"/>
          </a:xfrm>
          <a:prstGeom prst="rect">
            <a:avLst/>
          </a:prstGeom>
        </p:spPr>
        <p:txBody>
          <a:bodyPr anchor="t" rtlCol="false" tIns="0" lIns="0" bIns="0" rIns="0">
            <a:spAutoFit/>
          </a:bodyPr>
          <a:lstStyle/>
          <a:p>
            <a:pPr algn="l">
              <a:lnSpc>
                <a:spcPts val="8315"/>
              </a:lnSpc>
            </a:pPr>
            <a:r>
              <a:rPr lang="en-US" sz="8315" b="true">
                <a:solidFill>
                  <a:srgbClr val="FFFFFF"/>
                </a:solidFill>
                <a:latin typeface="Bebas Neue Bold"/>
                <a:ea typeface="Bebas Neue Bold"/>
                <a:cs typeface="Bebas Neue Bold"/>
                <a:sym typeface="Bebas Neue Bold"/>
              </a:rPr>
              <a:t>DATA</a:t>
            </a:r>
          </a:p>
        </p:txBody>
      </p:sp>
      <p:sp>
        <p:nvSpPr>
          <p:cNvPr name="TextBox 4" id="4"/>
          <p:cNvSpPr txBox="true"/>
          <p:nvPr/>
        </p:nvSpPr>
        <p:spPr>
          <a:xfrm rot="0">
            <a:off x="2324428" y="332361"/>
            <a:ext cx="7609098" cy="1124819"/>
          </a:xfrm>
          <a:prstGeom prst="rect">
            <a:avLst/>
          </a:prstGeom>
        </p:spPr>
        <p:txBody>
          <a:bodyPr anchor="t" rtlCol="false" tIns="0" lIns="0" bIns="0" rIns="0">
            <a:spAutoFit/>
          </a:bodyPr>
          <a:lstStyle/>
          <a:p>
            <a:pPr algn="l">
              <a:lnSpc>
                <a:spcPts val="8315"/>
              </a:lnSpc>
            </a:pPr>
            <a:r>
              <a:rPr lang="en-US" sz="8315" b="true">
                <a:solidFill>
                  <a:srgbClr val="D563A1"/>
                </a:solidFill>
                <a:latin typeface="Bebas Neue Bold"/>
                <a:ea typeface="Bebas Neue Bold"/>
                <a:cs typeface="Bebas Neue Bold"/>
                <a:sym typeface="Bebas Neue Bold"/>
              </a:rPr>
              <a:t>VISUALIZATION</a:t>
            </a:r>
          </a:p>
        </p:txBody>
      </p:sp>
      <p:sp>
        <p:nvSpPr>
          <p:cNvPr name="TextBox 5" id="5"/>
          <p:cNvSpPr txBox="true"/>
          <p:nvPr/>
        </p:nvSpPr>
        <p:spPr>
          <a:xfrm rot="0">
            <a:off x="12160324" y="1619754"/>
            <a:ext cx="6127676" cy="7111873"/>
          </a:xfrm>
          <a:prstGeom prst="rect">
            <a:avLst/>
          </a:prstGeom>
        </p:spPr>
        <p:txBody>
          <a:bodyPr anchor="t" rtlCol="false" tIns="0" lIns="0" bIns="0" rIns="0">
            <a:spAutoFit/>
          </a:bodyPr>
          <a:lstStyle/>
          <a:p>
            <a:pPr algn="l">
              <a:lnSpc>
                <a:spcPts val="3331"/>
              </a:lnSpc>
            </a:pPr>
            <a:r>
              <a:rPr lang="en-US" sz="2379">
                <a:solidFill>
                  <a:srgbClr val="FFFFFF"/>
                </a:solidFill>
                <a:latin typeface="Montserrat"/>
                <a:ea typeface="Montserrat"/>
                <a:cs typeface="Montserrat"/>
                <a:sym typeface="Montserrat"/>
              </a:rPr>
              <a:t>Secara keseluruhan, harga smartphone sangat bervariasi antar brand.</a:t>
            </a:r>
          </a:p>
          <a:p>
            <a:pPr algn="l">
              <a:lnSpc>
                <a:spcPts val="3331"/>
              </a:lnSpc>
            </a:pPr>
            <a:r>
              <a:rPr lang="en-US" sz="2379">
                <a:solidFill>
                  <a:srgbClr val="FFFFFF"/>
                </a:solidFill>
                <a:latin typeface="Montserrat"/>
                <a:ea typeface="Montserrat"/>
                <a:cs typeface="Montserrat"/>
                <a:sym typeface="Montserrat"/>
              </a:rPr>
              <a:t> Brand seperti Apple dan Samsung mendominasi kategori premium,</a:t>
            </a:r>
          </a:p>
          <a:p>
            <a:pPr algn="l">
              <a:lnSpc>
                <a:spcPts val="3331"/>
              </a:lnSpc>
            </a:pPr>
            <a:r>
              <a:rPr lang="en-US" sz="2379">
                <a:solidFill>
                  <a:srgbClr val="FFFFFF"/>
                </a:solidFill>
                <a:latin typeface="Montserrat"/>
                <a:ea typeface="Montserrat"/>
                <a:cs typeface="Montserrat"/>
                <a:sym typeface="Montserrat"/>
              </a:rPr>
              <a:t> sementara Vivo, Realme, Xiaomi, dan Infinix lebih banyak bersaing di segmen harga terjangkau.</a:t>
            </a:r>
          </a:p>
          <a:p>
            <a:pPr algn="l">
              <a:lnSpc>
                <a:spcPts val="3331"/>
              </a:lnSpc>
            </a:pPr>
          </a:p>
          <a:p>
            <a:pPr algn="l">
              <a:lnSpc>
                <a:spcPts val="3331"/>
              </a:lnSpc>
            </a:pPr>
            <a:r>
              <a:rPr lang="en-US" sz="2379">
                <a:solidFill>
                  <a:srgbClr val="FFFFFF"/>
                </a:solidFill>
                <a:latin typeface="Montserrat"/>
                <a:ea typeface="Montserrat"/>
                <a:cs typeface="Montserrat"/>
                <a:sym typeface="Montserrat"/>
              </a:rPr>
              <a:t>Karena dataset ini adalah data spesifikasi HP yang bersifat real-world data,</a:t>
            </a:r>
          </a:p>
          <a:p>
            <a:pPr algn="l">
              <a:lnSpc>
                <a:spcPts val="3331"/>
              </a:lnSpc>
            </a:pPr>
            <a:r>
              <a:rPr lang="en-US" sz="2379">
                <a:solidFill>
                  <a:srgbClr val="FFFFFF"/>
                </a:solidFill>
                <a:latin typeface="Montserrat"/>
                <a:ea typeface="Montserrat"/>
                <a:cs typeface="Montserrat"/>
                <a:sym typeface="Montserrat"/>
              </a:rPr>
              <a:t> nilai seperti harga yang tinggi, kamera besar, atau storage sampai 1 TB masih tergolong wajar.</a:t>
            </a:r>
          </a:p>
          <a:p>
            <a:pPr algn="l">
              <a:lnSpc>
                <a:spcPts val="3331"/>
              </a:lnSpc>
              <a:spcBef>
                <a:spcPct val="0"/>
              </a:spcBef>
            </a:pPr>
            <a:r>
              <a:rPr lang="en-US" sz="2379">
                <a:solidFill>
                  <a:srgbClr val="FFFFFF"/>
                </a:solidFill>
                <a:latin typeface="Montserrat"/>
                <a:ea typeface="Montserrat"/>
                <a:cs typeface="Montserrat"/>
                <a:sym typeface="Montserrat"/>
              </a:rPr>
              <a:t> Jadi, nilai-nilai ekstrem tersebut tidak langsung dianggap outlier yang harus dihapus..</a:t>
            </a:r>
          </a:p>
        </p:txBody>
      </p:sp>
      <p:sp>
        <p:nvSpPr>
          <p:cNvPr name="TextBox 6" id="6"/>
          <p:cNvSpPr txBox="true"/>
          <p:nvPr/>
        </p:nvSpPr>
        <p:spPr>
          <a:xfrm rot="0">
            <a:off x="442428" y="1192449"/>
            <a:ext cx="5768084" cy="472314"/>
          </a:xfrm>
          <a:prstGeom prst="rect">
            <a:avLst/>
          </a:prstGeom>
        </p:spPr>
        <p:txBody>
          <a:bodyPr anchor="t" rtlCol="false" tIns="0" lIns="0" bIns="0" rIns="0">
            <a:spAutoFit/>
          </a:bodyPr>
          <a:lstStyle/>
          <a:p>
            <a:pPr algn="l">
              <a:lnSpc>
                <a:spcPts val="3891"/>
              </a:lnSpc>
              <a:spcBef>
                <a:spcPct val="0"/>
              </a:spcBef>
            </a:pPr>
            <a:r>
              <a:rPr lang="en-US" sz="2779">
                <a:solidFill>
                  <a:srgbClr val="FFFFFF"/>
                </a:solidFill>
                <a:latin typeface="Montserrat"/>
                <a:ea typeface="Montserrat"/>
                <a:cs typeface="Montserrat"/>
                <a:sym typeface="Montserrat"/>
              </a:rPr>
              <a:t>Boxplot - harga per brand</a:t>
            </a:r>
          </a:p>
        </p:txBody>
      </p:sp>
      <p:sp>
        <p:nvSpPr>
          <p:cNvPr name="Freeform 7" id="7"/>
          <p:cNvSpPr/>
          <p:nvPr/>
        </p:nvSpPr>
        <p:spPr>
          <a:xfrm flipH="false" flipV="false" rot="0">
            <a:off x="16524389" y="-200614"/>
            <a:ext cx="1763611" cy="1657795"/>
          </a:xfrm>
          <a:custGeom>
            <a:avLst/>
            <a:gdLst/>
            <a:ahLst/>
            <a:cxnLst/>
            <a:rect r="r" b="b" t="t" l="l"/>
            <a:pathLst>
              <a:path h="1657795" w="1763611">
                <a:moveTo>
                  <a:pt x="0" y="0"/>
                </a:moveTo>
                <a:lnTo>
                  <a:pt x="1763611" y="0"/>
                </a:lnTo>
                <a:lnTo>
                  <a:pt x="1763611" y="1657794"/>
                </a:lnTo>
                <a:lnTo>
                  <a:pt x="0" y="1657794"/>
                </a:lnTo>
                <a:lnTo>
                  <a:pt x="0" y="0"/>
                </a:lnTo>
                <a:close/>
              </a:path>
            </a:pathLst>
          </a:custGeom>
          <a:blipFill>
            <a:blip r:embed="rId3"/>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470139" y="1458443"/>
            <a:ext cx="9335758" cy="5729821"/>
          </a:xfrm>
          <a:custGeom>
            <a:avLst/>
            <a:gdLst/>
            <a:ahLst/>
            <a:cxnLst/>
            <a:rect r="r" b="b" t="t" l="l"/>
            <a:pathLst>
              <a:path h="5729821" w="9335758">
                <a:moveTo>
                  <a:pt x="0" y="0"/>
                </a:moveTo>
                <a:lnTo>
                  <a:pt x="9335758" y="0"/>
                </a:lnTo>
                <a:lnTo>
                  <a:pt x="9335758" y="5729822"/>
                </a:lnTo>
                <a:lnTo>
                  <a:pt x="0" y="5729822"/>
                </a:lnTo>
                <a:lnTo>
                  <a:pt x="0" y="0"/>
                </a:lnTo>
                <a:close/>
              </a:path>
            </a:pathLst>
          </a:custGeom>
          <a:blipFill>
            <a:blip r:embed="rId2"/>
            <a:stretch>
              <a:fillRect l="0" t="0" r="0" b="0"/>
            </a:stretch>
          </a:blipFill>
        </p:spPr>
      </p:sp>
      <p:sp>
        <p:nvSpPr>
          <p:cNvPr name="TextBox 3" id="3"/>
          <p:cNvSpPr txBox="true"/>
          <p:nvPr/>
        </p:nvSpPr>
        <p:spPr>
          <a:xfrm rot="0">
            <a:off x="470139" y="330721"/>
            <a:ext cx="6932362" cy="1127722"/>
          </a:xfrm>
          <a:prstGeom prst="rect">
            <a:avLst/>
          </a:prstGeom>
        </p:spPr>
        <p:txBody>
          <a:bodyPr anchor="t" rtlCol="false" tIns="0" lIns="0" bIns="0" rIns="0">
            <a:spAutoFit/>
          </a:bodyPr>
          <a:lstStyle/>
          <a:p>
            <a:pPr algn="l">
              <a:lnSpc>
                <a:spcPts val="8315"/>
              </a:lnSpc>
            </a:pPr>
            <a:r>
              <a:rPr lang="en-US" sz="8315" b="true">
                <a:solidFill>
                  <a:srgbClr val="FFFFFF"/>
                </a:solidFill>
                <a:latin typeface="Bebas Neue Bold"/>
                <a:ea typeface="Bebas Neue Bold"/>
                <a:cs typeface="Bebas Neue Bold"/>
                <a:sym typeface="Bebas Neue Bold"/>
              </a:rPr>
              <a:t>DATA</a:t>
            </a:r>
          </a:p>
        </p:txBody>
      </p:sp>
      <p:sp>
        <p:nvSpPr>
          <p:cNvPr name="TextBox 4" id="4"/>
          <p:cNvSpPr txBox="true"/>
          <p:nvPr/>
        </p:nvSpPr>
        <p:spPr>
          <a:xfrm rot="0">
            <a:off x="2353416" y="333624"/>
            <a:ext cx="7609098" cy="1124819"/>
          </a:xfrm>
          <a:prstGeom prst="rect">
            <a:avLst/>
          </a:prstGeom>
        </p:spPr>
        <p:txBody>
          <a:bodyPr anchor="t" rtlCol="false" tIns="0" lIns="0" bIns="0" rIns="0">
            <a:spAutoFit/>
          </a:bodyPr>
          <a:lstStyle/>
          <a:p>
            <a:pPr algn="l">
              <a:lnSpc>
                <a:spcPts val="8315"/>
              </a:lnSpc>
            </a:pPr>
            <a:r>
              <a:rPr lang="en-US" sz="8315" b="true">
                <a:solidFill>
                  <a:srgbClr val="D563A1"/>
                </a:solidFill>
                <a:latin typeface="Bebas Neue Bold"/>
                <a:ea typeface="Bebas Neue Bold"/>
                <a:cs typeface="Bebas Neue Bold"/>
                <a:sym typeface="Bebas Neue Bold"/>
              </a:rPr>
              <a:t>VISUALIZATION</a:t>
            </a:r>
          </a:p>
        </p:txBody>
      </p:sp>
      <p:sp>
        <p:nvSpPr>
          <p:cNvPr name="TextBox 5" id="5"/>
          <p:cNvSpPr txBox="true"/>
          <p:nvPr/>
        </p:nvSpPr>
        <p:spPr>
          <a:xfrm rot="0">
            <a:off x="10262307" y="1908154"/>
            <a:ext cx="7721155" cy="8555743"/>
          </a:xfrm>
          <a:prstGeom prst="rect">
            <a:avLst/>
          </a:prstGeom>
        </p:spPr>
        <p:txBody>
          <a:bodyPr anchor="t" rtlCol="false" tIns="0" lIns="0" bIns="0" rIns="0">
            <a:spAutoFit/>
          </a:bodyPr>
          <a:lstStyle/>
          <a:p>
            <a:pPr algn="l">
              <a:lnSpc>
                <a:spcPts val="3562"/>
              </a:lnSpc>
              <a:spcBef>
                <a:spcPct val="0"/>
              </a:spcBef>
            </a:pPr>
            <a:r>
              <a:rPr lang="en-US" sz="2544">
                <a:solidFill>
                  <a:srgbClr val="FFFFFF"/>
                </a:solidFill>
                <a:latin typeface="Montserrat"/>
                <a:ea typeface="Montserrat"/>
                <a:cs typeface="Montserrat"/>
                <a:sym typeface="Montserrat"/>
              </a:rPr>
              <a:t>·Samsung menjadi b</a:t>
            </a:r>
            <a:r>
              <a:rPr lang="en-US" sz="2544">
                <a:solidFill>
                  <a:srgbClr val="FFFFFF"/>
                </a:solidFill>
                <a:latin typeface="Montserrat"/>
                <a:ea typeface="Montserrat"/>
                <a:cs typeface="Montserrat"/>
                <a:sym typeface="Montserrat"/>
              </a:rPr>
              <a:t>rand dengan jumlah model terbanyak dalam dataset, menunjukkan strategi diversifikasi produk yang luas untuk menjangkau berbagai segmen pasar. </a:t>
            </a:r>
          </a:p>
          <a:p>
            <a:pPr algn="l">
              <a:lnSpc>
                <a:spcPts val="3562"/>
              </a:lnSpc>
              <a:spcBef>
                <a:spcPct val="0"/>
              </a:spcBef>
            </a:pPr>
            <a:r>
              <a:rPr lang="en-US" sz="2544">
                <a:solidFill>
                  <a:srgbClr val="FFFFFF"/>
                </a:solidFill>
                <a:latin typeface="Montserrat"/>
                <a:ea typeface="Montserrat"/>
                <a:cs typeface="Montserrat"/>
                <a:sym typeface="Montserrat"/>
              </a:rPr>
              <a:t>·Realme dan Xiaomi juga menempati posisi tinggi, menandakan fokus kuat pada variasi model dengan spesifikasi dan harga beragam. </a:t>
            </a:r>
          </a:p>
          <a:p>
            <a:pPr algn="l">
              <a:lnSpc>
                <a:spcPts val="3562"/>
              </a:lnSpc>
              <a:spcBef>
                <a:spcPct val="0"/>
              </a:spcBef>
            </a:pPr>
            <a:r>
              <a:rPr lang="en-US" sz="2544">
                <a:solidFill>
                  <a:srgbClr val="FFFFFF"/>
                </a:solidFill>
                <a:latin typeface="Montserrat"/>
                <a:ea typeface="Montserrat"/>
                <a:cs typeface="Montserrat"/>
                <a:sym typeface="Montserrat"/>
              </a:rPr>
              <a:t>·Vivo dan Oppo berada di tengah, memperlihatkan keseimbangan antara kualitas dan kuantitas model.</a:t>
            </a:r>
          </a:p>
          <a:p>
            <a:pPr algn="l">
              <a:lnSpc>
                <a:spcPts val="3562"/>
              </a:lnSpc>
              <a:spcBef>
                <a:spcPct val="0"/>
              </a:spcBef>
            </a:pPr>
            <a:r>
              <a:rPr lang="en-US" sz="2544">
                <a:solidFill>
                  <a:srgbClr val="FFFFFF"/>
                </a:solidFill>
                <a:latin typeface="Montserrat"/>
                <a:ea typeface="Montserrat"/>
                <a:cs typeface="Montserrat"/>
                <a:sym typeface="Montserrat"/>
              </a:rPr>
              <a:t>·Apple memiliki jumlah model yang relatif sedikit dibandingkan brand lain, yang menunjukkan strategi fokus pada lini produk premium dan eksklusif.</a:t>
            </a:r>
          </a:p>
          <a:p>
            <a:pPr algn="l">
              <a:lnSpc>
                <a:spcPts val="3562"/>
              </a:lnSpc>
              <a:spcBef>
                <a:spcPct val="0"/>
              </a:spcBef>
            </a:pPr>
            <a:r>
              <a:rPr lang="en-US" sz="2544">
                <a:solidFill>
                  <a:srgbClr val="FFFFFF"/>
                </a:solidFill>
                <a:latin typeface="Montserrat"/>
                <a:ea typeface="Montserrat"/>
                <a:cs typeface="Montserrat"/>
                <a:sym typeface="Montserrat"/>
              </a:rPr>
              <a:t>·Brand seperti Tecno, Lava, dan Infinix muncul dalam 10 besar, menandakan popularitas mereka di pasar menengah ke bawah dengan penawaran produk yang cukup banyak.</a:t>
            </a:r>
          </a:p>
          <a:p>
            <a:pPr algn="l">
              <a:lnSpc>
                <a:spcPts val="3562"/>
              </a:lnSpc>
              <a:spcBef>
                <a:spcPct val="0"/>
              </a:spcBef>
            </a:pPr>
          </a:p>
        </p:txBody>
      </p:sp>
      <p:sp>
        <p:nvSpPr>
          <p:cNvPr name="TextBox 6" id="6"/>
          <p:cNvSpPr txBox="true"/>
          <p:nvPr/>
        </p:nvSpPr>
        <p:spPr>
          <a:xfrm rot="0">
            <a:off x="470139" y="7406347"/>
            <a:ext cx="9335758" cy="2892847"/>
          </a:xfrm>
          <a:prstGeom prst="rect">
            <a:avLst/>
          </a:prstGeom>
        </p:spPr>
        <p:txBody>
          <a:bodyPr anchor="t" rtlCol="false" tIns="0" lIns="0" bIns="0" rIns="0">
            <a:spAutoFit/>
          </a:bodyPr>
          <a:lstStyle/>
          <a:p>
            <a:pPr algn="l">
              <a:lnSpc>
                <a:spcPts val="3826"/>
              </a:lnSpc>
            </a:pPr>
            <a:r>
              <a:rPr lang="en-US" sz="2733">
                <a:solidFill>
                  <a:srgbClr val="FFFFFF"/>
                </a:solidFill>
                <a:latin typeface="Open Sans"/>
                <a:ea typeface="Open Sans"/>
                <a:cs typeface="Open Sans"/>
                <a:sym typeface="Open Sans"/>
              </a:rPr>
              <a:t>Secar</a:t>
            </a:r>
            <a:r>
              <a:rPr lang="en-US" sz="2733">
                <a:solidFill>
                  <a:srgbClr val="FFFFFF"/>
                </a:solidFill>
                <a:latin typeface="Open Sans"/>
                <a:ea typeface="Open Sans"/>
                <a:cs typeface="Open Sans"/>
                <a:sym typeface="Open Sans"/>
              </a:rPr>
              <a:t>a keseluruhan, distribusi ini menunjukkan bahwa pasar smartphone didominasi oleh brand-brand dengan portofolio produk luas, sementara brand premium seperti Apple tetap mempertahankan strategi eksklusifitas dengan jumlah model terbatas.</a:t>
            </a:r>
          </a:p>
          <a:p>
            <a:pPr algn="l">
              <a:lnSpc>
                <a:spcPts val="3826"/>
              </a:lnSpc>
            </a:pPr>
          </a:p>
        </p:txBody>
      </p:sp>
      <p:sp>
        <p:nvSpPr>
          <p:cNvPr name="Freeform 7" id="7"/>
          <p:cNvSpPr/>
          <p:nvPr/>
        </p:nvSpPr>
        <p:spPr>
          <a:xfrm flipH="false" flipV="false" rot="0">
            <a:off x="16571274" y="17735"/>
            <a:ext cx="1716726" cy="1613722"/>
          </a:xfrm>
          <a:custGeom>
            <a:avLst/>
            <a:gdLst/>
            <a:ahLst/>
            <a:cxnLst/>
            <a:rect r="r" b="b" t="t" l="l"/>
            <a:pathLst>
              <a:path h="1613722" w="1716726">
                <a:moveTo>
                  <a:pt x="0" y="0"/>
                </a:moveTo>
                <a:lnTo>
                  <a:pt x="1716726" y="0"/>
                </a:lnTo>
                <a:lnTo>
                  <a:pt x="1716726" y="1613722"/>
                </a:lnTo>
                <a:lnTo>
                  <a:pt x="0" y="1613722"/>
                </a:lnTo>
                <a:lnTo>
                  <a:pt x="0"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2879162" y="4371065"/>
            <a:ext cx="3785031" cy="378503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gradFill>
                <a:gsLst>
                  <a:gs pos="0">
                    <a:srgbClr val="B87BA1">
                      <a:alpha val="100000"/>
                    </a:srgbClr>
                  </a:gs>
                  <a:gs pos="100000">
                    <a:srgbClr val="E7E8E4">
                      <a:alpha val="0"/>
                    </a:srgbClr>
                  </a:gs>
                </a:gsLst>
                <a:lin ang="0"/>
              </a:gra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grpSp>
        <p:nvGrpSpPr>
          <p:cNvPr name="Group 5" id="5"/>
          <p:cNvGrpSpPr/>
          <p:nvPr/>
        </p:nvGrpSpPr>
        <p:grpSpPr>
          <a:xfrm rot="0">
            <a:off x="7251485" y="4371065"/>
            <a:ext cx="3785031" cy="378503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gradFill>
                <a:gsLst>
                  <a:gs pos="0">
                    <a:srgbClr val="B87BA1">
                      <a:alpha val="100000"/>
                    </a:srgbClr>
                  </a:gs>
                  <a:gs pos="100000">
                    <a:srgbClr val="E7E8E4">
                      <a:alpha val="0"/>
                    </a:srgbClr>
                  </a:gs>
                </a:gsLst>
                <a:lin ang="0"/>
              </a:gradFill>
              <a:prstDash val="solid"/>
              <a:miter/>
            </a:ln>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grpSp>
        <p:nvGrpSpPr>
          <p:cNvPr name="Group 8" id="8"/>
          <p:cNvGrpSpPr/>
          <p:nvPr/>
        </p:nvGrpSpPr>
        <p:grpSpPr>
          <a:xfrm rot="0">
            <a:off x="11623807" y="4371065"/>
            <a:ext cx="3785031" cy="378503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gradFill>
                <a:gsLst>
                  <a:gs pos="0">
                    <a:srgbClr val="B87BA1">
                      <a:alpha val="100000"/>
                    </a:srgbClr>
                  </a:gs>
                  <a:gs pos="100000">
                    <a:srgbClr val="E7E8E4">
                      <a:alpha val="0"/>
                    </a:srgbClr>
                  </a:gs>
                </a:gsLst>
                <a:lin ang="0"/>
              </a:gra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sp>
        <p:nvSpPr>
          <p:cNvPr name="Freeform 11" id="11"/>
          <p:cNvSpPr/>
          <p:nvPr/>
        </p:nvSpPr>
        <p:spPr>
          <a:xfrm flipH="false" flipV="false" rot="0">
            <a:off x="-3939574" y="2139641"/>
            <a:ext cx="7315200" cy="3604399"/>
          </a:xfrm>
          <a:custGeom>
            <a:avLst/>
            <a:gdLst/>
            <a:ahLst/>
            <a:cxnLst/>
            <a:rect r="r" b="b" t="t" l="l"/>
            <a:pathLst>
              <a:path h="3604399" w="7315200">
                <a:moveTo>
                  <a:pt x="0" y="0"/>
                </a:moveTo>
                <a:lnTo>
                  <a:pt x="7315200" y="0"/>
                </a:lnTo>
                <a:lnTo>
                  <a:pt x="7315200" y="3604399"/>
                </a:lnTo>
                <a:lnTo>
                  <a:pt x="0" y="3604399"/>
                </a:lnTo>
                <a:lnTo>
                  <a:pt x="0" y="0"/>
                </a:lnTo>
                <a:close/>
              </a:path>
            </a:pathLst>
          </a:custGeom>
          <a:blipFill>
            <a:blip r:embed="rId2">
              <a:alphaModFix amt="44999"/>
              <a:extLst>
                <a:ext uri="{96DAC541-7B7A-43D3-8B79-37D633B846F1}">
                  <asvg:svgBlip xmlns:asvg="http://schemas.microsoft.com/office/drawing/2016/SVG/main" r:embed="rId3"/>
                </a:ext>
              </a:extLst>
            </a:blip>
            <a:stretch>
              <a:fillRect l="0" t="0" r="0" b="0"/>
            </a:stretch>
          </a:blipFill>
        </p:spPr>
      </p:sp>
      <p:sp>
        <p:nvSpPr>
          <p:cNvPr name="TextBox 12" id="12"/>
          <p:cNvSpPr txBox="true"/>
          <p:nvPr/>
        </p:nvSpPr>
        <p:spPr>
          <a:xfrm rot="0">
            <a:off x="6451232" y="2950611"/>
            <a:ext cx="5385535" cy="1127516"/>
          </a:xfrm>
          <a:prstGeom prst="rect">
            <a:avLst/>
          </a:prstGeom>
        </p:spPr>
        <p:txBody>
          <a:bodyPr anchor="t" rtlCol="false" tIns="0" lIns="0" bIns="0" rIns="0">
            <a:spAutoFit/>
          </a:bodyPr>
          <a:lstStyle/>
          <a:p>
            <a:pPr algn="ctr">
              <a:lnSpc>
                <a:spcPts val="8315"/>
              </a:lnSpc>
            </a:pPr>
            <a:r>
              <a:rPr lang="en-US" b="true" sz="8315">
                <a:solidFill>
                  <a:srgbClr val="D563A1"/>
                </a:solidFill>
                <a:latin typeface="Bebas Neue Bold"/>
                <a:ea typeface="Bebas Neue Bold"/>
                <a:cs typeface="Bebas Neue Bold"/>
                <a:sym typeface="Bebas Neue Bold"/>
              </a:rPr>
              <a:t>Our Team</a:t>
            </a:r>
          </a:p>
        </p:txBody>
      </p:sp>
      <p:sp>
        <p:nvSpPr>
          <p:cNvPr name="Freeform 13" id="13"/>
          <p:cNvSpPr/>
          <p:nvPr/>
        </p:nvSpPr>
        <p:spPr>
          <a:xfrm flipH="false" flipV="false" rot="0">
            <a:off x="14913343" y="2275928"/>
            <a:ext cx="7315200" cy="3604399"/>
          </a:xfrm>
          <a:custGeom>
            <a:avLst/>
            <a:gdLst/>
            <a:ahLst/>
            <a:cxnLst/>
            <a:rect r="r" b="b" t="t" l="l"/>
            <a:pathLst>
              <a:path h="3604399" w="7315200">
                <a:moveTo>
                  <a:pt x="0" y="0"/>
                </a:moveTo>
                <a:lnTo>
                  <a:pt x="7315200" y="0"/>
                </a:lnTo>
                <a:lnTo>
                  <a:pt x="7315200" y="3604399"/>
                </a:lnTo>
                <a:lnTo>
                  <a:pt x="0" y="3604399"/>
                </a:lnTo>
                <a:lnTo>
                  <a:pt x="0" y="0"/>
                </a:lnTo>
                <a:close/>
              </a:path>
            </a:pathLst>
          </a:custGeom>
          <a:blipFill>
            <a:blip r:embed="rId2">
              <a:alphaModFix amt="44999"/>
              <a:extLst>
                <a:ext uri="{96DAC541-7B7A-43D3-8B79-37D633B846F1}">
                  <asvg:svgBlip xmlns:asvg="http://schemas.microsoft.com/office/drawing/2016/SVG/main" r:embed="rId3"/>
                </a:ext>
              </a:extLst>
            </a:blip>
            <a:stretch>
              <a:fillRect l="0" t="0" r="0" b="0"/>
            </a:stretch>
          </a:blipFill>
        </p:spPr>
      </p:sp>
      <p:sp>
        <p:nvSpPr>
          <p:cNvPr name="TextBox 14" id="14"/>
          <p:cNvSpPr txBox="true"/>
          <p:nvPr/>
        </p:nvSpPr>
        <p:spPr>
          <a:xfrm rot="0">
            <a:off x="3375626" y="5534378"/>
            <a:ext cx="2555719" cy="1544569"/>
          </a:xfrm>
          <a:prstGeom prst="rect">
            <a:avLst/>
          </a:prstGeom>
        </p:spPr>
        <p:txBody>
          <a:bodyPr anchor="t" rtlCol="false" tIns="0" lIns="0" bIns="0" rIns="0">
            <a:spAutoFit/>
          </a:bodyPr>
          <a:lstStyle/>
          <a:p>
            <a:pPr algn="l">
              <a:lnSpc>
                <a:spcPts val="4116"/>
              </a:lnSpc>
              <a:spcBef>
                <a:spcPct val="0"/>
              </a:spcBef>
            </a:pPr>
            <a:r>
              <a:rPr lang="en-US" b="true" sz="2940">
                <a:solidFill>
                  <a:srgbClr val="FFF5E9"/>
                </a:solidFill>
                <a:latin typeface="Raleway Bold"/>
                <a:ea typeface="Raleway Bold"/>
                <a:cs typeface="Raleway Bold"/>
                <a:sym typeface="Raleway Bold"/>
              </a:rPr>
              <a:t>11423019 </a:t>
            </a:r>
            <a:r>
              <a:rPr lang="en-US" b="true" sz="2940">
                <a:solidFill>
                  <a:srgbClr val="D563A1"/>
                </a:solidFill>
                <a:latin typeface="Raleway Bold"/>
                <a:ea typeface="Raleway Bold"/>
                <a:cs typeface="Raleway Bold"/>
                <a:sym typeface="Raleway Bold"/>
              </a:rPr>
              <a:t>Hans Andika Manalu</a:t>
            </a:r>
          </a:p>
        </p:txBody>
      </p:sp>
      <p:sp>
        <p:nvSpPr>
          <p:cNvPr name="TextBox 15" id="15"/>
          <p:cNvSpPr txBox="true"/>
          <p:nvPr/>
        </p:nvSpPr>
        <p:spPr>
          <a:xfrm rot="0">
            <a:off x="7866140" y="5453196"/>
            <a:ext cx="2555719" cy="1544569"/>
          </a:xfrm>
          <a:prstGeom prst="rect">
            <a:avLst/>
          </a:prstGeom>
        </p:spPr>
        <p:txBody>
          <a:bodyPr anchor="t" rtlCol="false" tIns="0" lIns="0" bIns="0" rIns="0">
            <a:spAutoFit/>
          </a:bodyPr>
          <a:lstStyle/>
          <a:p>
            <a:pPr algn="l">
              <a:lnSpc>
                <a:spcPts val="4116"/>
              </a:lnSpc>
            </a:pPr>
            <a:r>
              <a:rPr lang="en-US" sz="2940" b="true">
                <a:solidFill>
                  <a:srgbClr val="F7F7F7"/>
                </a:solidFill>
                <a:latin typeface="Raleway Bold"/>
                <a:ea typeface="Raleway Bold"/>
                <a:cs typeface="Raleway Bold"/>
                <a:sym typeface="Raleway Bold"/>
              </a:rPr>
              <a:t>11423017</a:t>
            </a:r>
            <a:r>
              <a:rPr lang="en-US" sz="2940" b="true">
                <a:solidFill>
                  <a:srgbClr val="D563A1"/>
                </a:solidFill>
                <a:latin typeface="Raleway Bold"/>
                <a:ea typeface="Raleway Bold"/>
                <a:cs typeface="Raleway Bold"/>
                <a:sym typeface="Raleway Bold"/>
              </a:rPr>
              <a:t> </a:t>
            </a:r>
          </a:p>
          <a:p>
            <a:pPr algn="l">
              <a:lnSpc>
                <a:spcPts val="4116"/>
              </a:lnSpc>
              <a:spcBef>
                <a:spcPct val="0"/>
              </a:spcBef>
            </a:pPr>
            <a:r>
              <a:rPr lang="en-US" b="true" sz="2940">
                <a:solidFill>
                  <a:srgbClr val="D563A1"/>
                </a:solidFill>
                <a:latin typeface="Raleway Bold"/>
                <a:ea typeface="Raleway Bold"/>
                <a:cs typeface="Raleway Bold"/>
                <a:sym typeface="Raleway Bold"/>
              </a:rPr>
              <a:t>Eduward Simanjuntak</a:t>
            </a:r>
          </a:p>
        </p:txBody>
      </p:sp>
      <p:sp>
        <p:nvSpPr>
          <p:cNvPr name="TextBox 16" id="16"/>
          <p:cNvSpPr txBox="true"/>
          <p:nvPr/>
        </p:nvSpPr>
        <p:spPr>
          <a:xfrm rot="0">
            <a:off x="12236665" y="5453196"/>
            <a:ext cx="2555719" cy="1544569"/>
          </a:xfrm>
          <a:prstGeom prst="rect">
            <a:avLst/>
          </a:prstGeom>
        </p:spPr>
        <p:txBody>
          <a:bodyPr anchor="t" rtlCol="false" tIns="0" lIns="0" bIns="0" rIns="0">
            <a:spAutoFit/>
          </a:bodyPr>
          <a:lstStyle/>
          <a:p>
            <a:pPr algn="l">
              <a:lnSpc>
                <a:spcPts val="4116"/>
              </a:lnSpc>
            </a:pPr>
            <a:r>
              <a:rPr lang="en-US" sz="2940" b="true">
                <a:solidFill>
                  <a:srgbClr val="E9E9E9"/>
                </a:solidFill>
                <a:latin typeface="Raleway Bold"/>
                <a:ea typeface="Raleway Bold"/>
                <a:cs typeface="Raleway Bold"/>
                <a:sym typeface="Raleway Bold"/>
              </a:rPr>
              <a:t>11423004</a:t>
            </a:r>
            <a:r>
              <a:rPr lang="en-US" sz="2940" b="true">
                <a:solidFill>
                  <a:srgbClr val="D563A1"/>
                </a:solidFill>
                <a:latin typeface="Raleway Bold"/>
                <a:ea typeface="Raleway Bold"/>
                <a:cs typeface="Raleway Bold"/>
                <a:sym typeface="Raleway Bold"/>
              </a:rPr>
              <a:t> </a:t>
            </a:r>
          </a:p>
          <a:p>
            <a:pPr algn="l">
              <a:lnSpc>
                <a:spcPts val="4116"/>
              </a:lnSpc>
              <a:spcBef>
                <a:spcPct val="0"/>
              </a:spcBef>
            </a:pPr>
            <a:r>
              <a:rPr lang="en-US" b="true" sz="2940">
                <a:solidFill>
                  <a:srgbClr val="D563A1"/>
                </a:solidFill>
                <a:latin typeface="Raleway Bold"/>
                <a:ea typeface="Raleway Bold"/>
                <a:cs typeface="Raleway Bold"/>
                <a:sym typeface="Raleway Bold"/>
              </a:rPr>
              <a:t>Marselino Tambunan</a:t>
            </a:r>
          </a:p>
        </p:txBody>
      </p:sp>
      <p:sp>
        <p:nvSpPr>
          <p:cNvPr name="Freeform 17" id="17"/>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4"/>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1355227" y="-514350"/>
            <a:ext cx="5904073" cy="11980352"/>
            <a:chOff x="0" y="0"/>
            <a:chExt cx="1554982" cy="3155319"/>
          </a:xfrm>
        </p:grpSpPr>
        <p:sp>
          <p:nvSpPr>
            <p:cNvPr name="Freeform 3" id="3"/>
            <p:cNvSpPr/>
            <p:nvPr/>
          </p:nvSpPr>
          <p:spPr>
            <a:xfrm flipH="false" flipV="false" rot="0">
              <a:off x="0" y="0"/>
              <a:ext cx="1554982" cy="3155319"/>
            </a:xfrm>
            <a:custGeom>
              <a:avLst/>
              <a:gdLst/>
              <a:ahLst/>
              <a:cxnLst/>
              <a:rect r="r" b="b" t="t" l="l"/>
              <a:pathLst>
                <a:path h="3155319" w="1554982">
                  <a:moveTo>
                    <a:pt x="0" y="0"/>
                  </a:moveTo>
                  <a:lnTo>
                    <a:pt x="1554982" y="0"/>
                  </a:lnTo>
                  <a:lnTo>
                    <a:pt x="1554982" y="3155319"/>
                  </a:lnTo>
                  <a:lnTo>
                    <a:pt x="0" y="3155319"/>
                  </a:lnTo>
                  <a:close/>
                </a:path>
              </a:pathLst>
            </a:custGeom>
            <a:gradFill rotWithShape="true">
              <a:gsLst>
                <a:gs pos="0">
                  <a:srgbClr val="FFF5E9">
                    <a:alpha val="100000"/>
                  </a:srgbClr>
                </a:gs>
                <a:gs pos="50000">
                  <a:srgbClr val="E7E8E4">
                    <a:alpha val="100000"/>
                  </a:srgbClr>
                </a:gs>
                <a:gs pos="100000">
                  <a:srgbClr val="E7E8E4">
                    <a:alpha val="0"/>
                  </a:srgbClr>
                </a:gs>
              </a:gsLst>
              <a:lin ang="5400000"/>
            </a:gradFill>
          </p:spPr>
        </p:sp>
        <p:sp>
          <p:nvSpPr>
            <p:cNvPr name="TextBox 4" id="4"/>
            <p:cNvSpPr txBox="true"/>
            <p:nvPr/>
          </p:nvSpPr>
          <p:spPr>
            <a:xfrm>
              <a:off x="0" y="-38100"/>
              <a:ext cx="1554982" cy="3193419"/>
            </a:xfrm>
            <a:prstGeom prst="rect">
              <a:avLst/>
            </a:prstGeom>
          </p:spPr>
          <p:txBody>
            <a:bodyPr anchor="ctr" rtlCol="false" tIns="50800" lIns="50800" bIns="50800" rIns="50800"/>
            <a:lstStyle/>
            <a:p>
              <a:pPr algn="ctr">
                <a:lnSpc>
                  <a:spcPts val="2212"/>
                </a:lnSpc>
              </a:pPr>
            </a:p>
          </p:txBody>
        </p:sp>
      </p:grpSp>
      <p:grpSp>
        <p:nvGrpSpPr>
          <p:cNvPr name="Group 5" id="5"/>
          <p:cNvGrpSpPr/>
          <p:nvPr/>
        </p:nvGrpSpPr>
        <p:grpSpPr>
          <a:xfrm rot="-7498549">
            <a:off x="14571659" y="4508829"/>
            <a:ext cx="3413934" cy="3413934"/>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87BA1">
                    <a:alpha val="100000"/>
                  </a:srgbClr>
                </a:gs>
                <a:gs pos="100000">
                  <a:srgbClr val="E7E8E4">
                    <a:alpha val="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grpSp>
        <p:nvGrpSpPr>
          <p:cNvPr name="Group 8" id="8"/>
          <p:cNvGrpSpPr/>
          <p:nvPr/>
        </p:nvGrpSpPr>
        <p:grpSpPr>
          <a:xfrm rot="0">
            <a:off x="11737009" y="1729566"/>
            <a:ext cx="3413934" cy="3413934"/>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87BA1">
                    <a:alpha val="100000"/>
                  </a:srgbClr>
                </a:gs>
                <a:gs pos="100000">
                  <a:srgbClr val="E7E8E4">
                    <a:alpha val="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sp>
        <p:nvSpPr>
          <p:cNvPr name="Freeform 11" id="11"/>
          <p:cNvSpPr/>
          <p:nvPr/>
        </p:nvSpPr>
        <p:spPr>
          <a:xfrm flipH="false" flipV="false" rot="0">
            <a:off x="11737009" y="2460621"/>
            <a:ext cx="4756561" cy="6475516"/>
          </a:xfrm>
          <a:custGeom>
            <a:avLst/>
            <a:gdLst/>
            <a:ahLst/>
            <a:cxnLst/>
            <a:rect r="r" b="b" t="t" l="l"/>
            <a:pathLst>
              <a:path h="6475516" w="4756561">
                <a:moveTo>
                  <a:pt x="0" y="0"/>
                </a:moveTo>
                <a:lnTo>
                  <a:pt x="4756560" y="0"/>
                </a:lnTo>
                <a:lnTo>
                  <a:pt x="4756560" y="6475515"/>
                </a:lnTo>
                <a:lnTo>
                  <a:pt x="0" y="64755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2" id="12"/>
          <p:cNvSpPr txBox="true"/>
          <p:nvPr/>
        </p:nvSpPr>
        <p:spPr>
          <a:xfrm rot="0">
            <a:off x="517623" y="149842"/>
            <a:ext cx="6912873" cy="1126281"/>
          </a:xfrm>
          <a:prstGeom prst="rect">
            <a:avLst/>
          </a:prstGeom>
        </p:spPr>
        <p:txBody>
          <a:bodyPr anchor="t" rtlCol="false" tIns="0" lIns="0" bIns="0" rIns="0">
            <a:spAutoFit/>
          </a:bodyPr>
          <a:lstStyle/>
          <a:p>
            <a:pPr algn="l">
              <a:lnSpc>
                <a:spcPts val="8315"/>
              </a:lnSpc>
            </a:pPr>
            <a:r>
              <a:rPr lang="en-US" sz="8315" b="true">
                <a:solidFill>
                  <a:srgbClr val="FFFFFF"/>
                </a:solidFill>
                <a:latin typeface="Bebas Neue Bold"/>
                <a:ea typeface="Bebas Neue Bold"/>
                <a:cs typeface="Bebas Neue Bold"/>
                <a:sym typeface="Bebas Neue Bold"/>
              </a:rPr>
              <a:t>Kesimpulan</a:t>
            </a:r>
          </a:p>
        </p:txBody>
      </p:sp>
      <p:sp>
        <p:nvSpPr>
          <p:cNvPr name="Freeform 13" id="13"/>
          <p:cNvSpPr/>
          <p:nvPr/>
        </p:nvSpPr>
        <p:spPr>
          <a:xfrm flipH="false" flipV="false" rot="0">
            <a:off x="16114101" y="6967"/>
            <a:ext cx="2173899" cy="2043465"/>
          </a:xfrm>
          <a:custGeom>
            <a:avLst/>
            <a:gdLst/>
            <a:ahLst/>
            <a:cxnLst/>
            <a:rect r="r" b="b" t="t" l="l"/>
            <a:pathLst>
              <a:path h="2043465" w="2173899">
                <a:moveTo>
                  <a:pt x="0" y="0"/>
                </a:moveTo>
                <a:lnTo>
                  <a:pt x="2173899" y="0"/>
                </a:lnTo>
                <a:lnTo>
                  <a:pt x="2173899" y="2043466"/>
                </a:lnTo>
                <a:lnTo>
                  <a:pt x="0" y="2043466"/>
                </a:lnTo>
                <a:lnTo>
                  <a:pt x="0" y="0"/>
                </a:lnTo>
                <a:close/>
              </a:path>
            </a:pathLst>
          </a:custGeom>
          <a:blipFill>
            <a:blip r:embed="rId4"/>
            <a:stretch>
              <a:fillRect l="0" t="0" r="0" b="0"/>
            </a:stretch>
          </a:blipFill>
        </p:spPr>
      </p:sp>
      <p:sp>
        <p:nvSpPr>
          <p:cNvPr name="TextBox 14" id="14"/>
          <p:cNvSpPr txBox="true"/>
          <p:nvPr/>
        </p:nvSpPr>
        <p:spPr>
          <a:xfrm rot="0">
            <a:off x="219791" y="1233940"/>
            <a:ext cx="10173411" cy="7759256"/>
          </a:xfrm>
          <a:prstGeom prst="rect">
            <a:avLst/>
          </a:prstGeom>
        </p:spPr>
        <p:txBody>
          <a:bodyPr anchor="t" rtlCol="false" tIns="0" lIns="0" bIns="0" rIns="0">
            <a:spAutoFit/>
          </a:bodyPr>
          <a:lstStyle/>
          <a:p>
            <a:pPr algn="l" marL="597500" indent="-298750" lvl="1">
              <a:lnSpc>
                <a:spcPts val="3874"/>
              </a:lnSpc>
              <a:spcBef>
                <a:spcPct val="0"/>
              </a:spcBef>
              <a:buFont typeface="Arial"/>
              <a:buChar char="•"/>
            </a:pPr>
            <a:r>
              <a:rPr lang="en-US" sz="2767">
                <a:solidFill>
                  <a:srgbClr val="FFFFFF"/>
                </a:solidFill>
                <a:latin typeface="Montserrat"/>
                <a:ea typeface="Montserrat"/>
                <a:cs typeface="Montserrat"/>
                <a:sym typeface="Montserrat"/>
              </a:rPr>
              <a:t>Faktor Penentu Harga:</a:t>
            </a:r>
            <a:r>
              <a:rPr lang="en-US" sz="2767">
                <a:solidFill>
                  <a:srgbClr val="FFFFFF"/>
                </a:solidFill>
                <a:latin typeface="Montserrat"/>
                <a:ea typeface="Montserrat"/>
                <a:cs typeface="Montserrat"/>
                <a:sym typeface="Montserrat"/>
              </a:rPr>
              <a:t> RAM dan Konektivitas 5G adalah pendorong harga jual paling signifikan, mengungguli fitur lain seperti kamera.</a:t>
            </a:r>
          </a:p>
          <a:p>
            <a:pPr algn="l" marL="597500" indent="-298750" lvl="1">
              <a:lnSpc>
                <a:spcPts val="3874"/>
              </a:lnSpc>
              <a:spcBef>
                <a:spcPct val="0"/>
              </a:spcBef>
              <a:buFont typeface="Arial"/>
              <a:buChar char="•"/>
            </a:pPr>
            <a:r>
              <a:rPr lang="en-US" sz="2767">
                <a:solidFill>
                  <a:srgbClr val="FFFFFF"/>
                </a:solidFill>
                <a:latin typeface="Montserrat"/>
                <a:ea typeface="Montserrat"/>
                <a:cs typeface="Montserrat"/>
                <a:sym typeface="Montserrat"/>
              </a:rPr>
              <a:t>RAM: Memiliki korelasi positif kuat dengan harga; peningkatan performa adalah investasi nilai jual terbaik.</a:t>
            </a:r>
          </a:p>
          <a:p>
            <a:pPr algn="l" marL="597500" indent="-298750" lvl="1">
              <a:lnSpc>
                <a:spcPts val="3874"/>
              </a:lnSpc>
              <a:spcBef>
                <a:spcPct val="0"/>
              </a:spcBef>
              <a:buFont typeface="Arial"/>
              <a:buChar char="•"/>
            </a:pPr>
            <a:r>
              <a:rPr lang="en-US" sz="2767">
                <a:solidFill>
                  <a:srgbClr val="FFFFFF"/>
                </a:solidFill>
                <a:latin typeface="Montserrat"/>
                <a:ea typeface="Montserrat"/>
                <a:cs typeface="Montserrat"/>
                <a:sym typeface="Montserrat"/>
              </a:rPr>
              <a:t>5G: Secara statistik, fitur ini menaikkan harga secara signifikan , berfungsi sebagai penanda kunci segmen premium.</a:t>
            </a:r>
          </a:p>
          <a:p>
            <a:pPr algn="l" marL="597500" indent="-298750" lvl="1">
              <a:lnSpc>
                <a:spcPts val="3874"/>
              </a:lnSpc>
              <a:spcBef>
                <a:spcPct val="0"/>
              </a:spcBef>
              <a:buFont typeface="Arial"/>
              <a:buChar char="•"/>
            </a:pPr>
            <a:r>
              <a:rPr lang="en-US" sz="2767">
                <a:solidFill>
                  <a:srgbClr val="FFFFFF"/>
                </a:solidFill>
                <a:latin typeface="Montserrat"/>
                <a:ea typeface="Montserrat"/>
                <a:cs typeface="Montserrat"/>
                <a:sym typeface="Montserrat"/>
              </a:rPr>
              <a:t>Kamera: Korelasi lemah peningkatan megapixels bukan lagi faktor harga utama.</a:t>
            </a:r>
          </a:p>
          <a:p>
            <a:pPr algn="l" marL="597500" indent="-298750" lvl="1">
              <a:lnSpc>
                <a:spcPts val="3874"/>
              </a:lnSpc>
              <a:spcBef>
                <a:spcPct val="0"/>
              </a:spcBef>
              <a:buFont typeface="Arial"/>
              <a:buChar char="•"/>
            </a:pPr>
            <a:r>
              <a:rPr lang="en-US" sz="2767">
                <a:solidFill>
                  <a:srgbClr val="FFFFFF"/>
                </a:solidFill>
                <a:latin typeface="Montserrat"/>
                <a:ea typeface="Montserrat"/>
                <a:cs typeface="Montserrat"/>
                <a:sym typeface="Montserrat"/>
              </a:rPr>
              <a:t>Struktur Pasar: Terbagi antara merek Premium (Apple) dengan model terbatas dan merek Volume (Samsung/Xiaomi) yang bersaing melalui diversifikasi produk massal.</a:t>
            </a:r>
          </a:p>
          <a:p>
            <a:pPr algn="l">
              <a:lnSpc>
                <a:spcPts val="3874"/>
              </a:lnSpc>
              <a:spcBef>
                <a:spcPct val="0"/>
              </a:spcBef>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6382854" y="2139641"/>
            <a:ext cx="5522291" cy="552229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87BA1">
                    <a:alpha val="100000"/>
                  </a:srgbClr>
                </a:gs>
                <a:gs pos="100000">
                  <a:srgbClr val="E7E8E4">
                    <a:alpha val="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sp>
        <p:nvSpPr>
          <p:cNvPr name="TextBox 5" id="5"/>
          <p:cNvSpPr txBox="true"/>
          <p:nvPr/>
        </p:nvSpPr>
        <p:spPr>
          <a:xfrm rot="0">
            <a:off x="5234622" y="4052937"/>
            <a:ext cx="6229901" cy="2321221"/>
          </a:xfrm>
          <a:prstGeom prst="rect">
            <a:avLst/>
          </a:prstGeom>
        </p:spPr>
        <p:txBody>
          <a:bodyPr anchor="t" rtlCol="false" tIns="0" lIns="0" bIns="0" rIns="0">
            <a:spAutoFit/>
          </a:bodyPr>
          <a:lstStyle/>
          <a:p>
            <a:pPr algn="l">
              <a:lnSpc>
                <a:spcPts val="17182"/>
              </a:lnSpc>
            </a:pPr>
            <a:r>
              <a:rPr lang="en-US" sz="17182" b="true">
                <a:solidFill>
                  <a:srgbClr val="FFFFFF"/>
                </a:solidFill>
                <a:latin typeface="Bebas Neue Bold"/>
                <a:ea typeface="Bebas Neue Bold"/>
                <a:cs typeface="Bebas Neue Bold"/>
                <a:sym typeface="Bebas Neue Bold"/>
              </a:rPr>
              <a:t>thank </a:t>
            </a:r>
          </a:p>
        </p:txBody>
      </p:sp>
      <p:sp>
        <p:nvSpPr>
          <p:cNvPr name="TextBox 6" id="6"/>
          <p:cNvSpPr txBox="true"/>
          <p:nvPr/>
        </p:nvSpPr>
        <p:spPr>
          <a:xfrm rot="0">
            <a:off x="10084335" y="4052933"/>
            <a:ext cx="3877436" cy="2321224"/>
          </a:xfrm>
          <a:prstGeom prst="rect">
            <a:avLst/>
          </a:prstGeom>
        </p:spPr>
        <p:txBody>
          <a:bodyPr anchor="t" rtlCol="false" tIns="0" lIns="0" bIns="0" rIns="0">
            <a:spAutoFit/>
          </a:bodyPr>
          <a:lstStyle/>
          <a:p>
            <a:pPr algn="l">
              <a:lnSpc>
                <a:spcPts val="17182"/>
              </a:lnSpc>
            </a:pPr>
            <a:r>
              <a:rPr lang="en-US" sz="17182" b="true">
                <a:solidFill>
                  <a:srgbClr val="D563A1"/>
                </a:solidFill>
                <a:latin typeface="Bebas Neue Bold"/>
                <a:ea typeface="Bebas Neue Bold"/>
                <a:cs typeface="Bebas Neue Bold"/>
                <a:sym typeface="Bebas Neue Bold"/>
              </a:rPr>
              <a:t>you!</a:t>
            </a:r>
          </a:p>
        </p:txBody>
      </p:sp>
      <p:sp>
        <p:nvSpPr>
          <p:cNvPr name="Freeform 7" id="7"/>
          <p:cNvSpPr/>
          <p:nvPr/>
        </p:nvSpPr>
        <p:spPr>
          <a:xfrm flipH="false" flipV="false" rot="0">
            <a:off x="11163023" y="4969027"/>
            <a:ext cx="5034668" cy="2810260"/>
          </a:xfrm>
          <a:custGeom>
            <a:avLst/>
            <a:gdLst/>
            <a:ahLst/>
            <a:cxnLst/>
            <a:rect r="r" b="b" t="t" l="l"/>
            <a:pathLst>
              <a:path h="2810260" w="5034668">
                <a:moveTo>
                  <a:pt x="0" y="0"/>
                </a:moveTo>
                <a:lnTo>
                  <a:pt x="5034669" y="0"/>
                </a:lnTo>
                <a:lnTo>
                  <a:pt x="5034669" y="2810261"/>
                </a:lnTo>
                <a:lnTo>
                  <a:pt x="0" y="281026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3144121" y="2562375"/>
            <a:ext cx="2843806" cy="1587361"/>
          </a:xfrm>
          <a:custGeom>
            <a:avLst/>
            <a:gdLst/>
            <a:ahLst/>
            <a:cxnLst/>
            <a:rect r="r" b="b" t="t" l="l"/>
            <a:pathLst>
              <a:path h="1587361" w="2843806">
                <a:moveTo>
                  <a:pt x="0" y="0"/>
                </a:moveTo>
                <a:lnTo>
                  <a:pt x="2843807" y="0"/>
                </a:lnTo>
                <a:lnTo>
                  <a:pt x="2843807" y="1587361"/>
                </a:lnTo>
                <a:lnTo>
                  <a:pt x="0" y="15873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7063235" y="6053340"/>
            <a:ext cx="4161530" cy="603498"/>
          </a:xfrm>
          <a:prstGeom prst="rect">
            <a:avLst/>
          </a:prstGeom>
        </p:spPr>
        <p:txBody>
          <a:bodyPr anchor="t" rtlCol="false" tIns="0" lIns="0" bIns="0" rIns="0">
            <a:spAutoFit/>
          </a:bodyPr>
          <a:lstStyle/>
          <a:p>
            <a:pPr algn="ctr">
              <a:lnSpc>
                <a:spcPts val="2436"/>
              </a:lnSpc>
              <a:spcBef>
                <a:spcPct val="0"/>
              </a:spcBef>
            </a:pPr>
            <a:r>
              <a:rPr lang="en-US" sz="1740">
                <a:solidFill>
                  <a:srgbClr val="FFFFFF"/>
                </a:solidFill>
                <a:latin typeface="Raleway"/>
                <a:ea typeface="Raleway"/>
                <a:cs typeface="Raleway"/>
                <a:sym typeface="Raleway"/>
              </a:rPr>
              <a:t>DATA SCIENCE IS KEY TO BUSINESS GROWTH AND SUCCESS!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122111" y="3702708"/>
            <a:ext cx="7315200" cy="3604399"/>
          </a:xfrm>
          <a:custGeom>
            <a:avLst/>
            <a:gdLst/>
            <a:ahLst/>
            <a:cxnLst/>
            <a:rect r="r" b="b" t="t" l="l"/>
            <a:pathLst>
              <a:path h="3604399" w="7315200">
                <a:moveTo>
                  <a:pt x="0" y="0"/>
                </a:moveTo>
                <a:lnTo>
                  <a:pt x="7315200" y="0"/>
                </a:lnTo>
                <a:lnTo>
                  <a:pt x="7315200" y="3604398"/>
                </a:lnTo>
                <a:lnTo>
                  <a:pt x="0" y="3604398"/>
                </a:lnTo>
                <a:lnTo>
                  <a:pt x="0" y="0"/>
                </a:lnTo>
                <a:close/>
              </a:path>
            </a:pathLst>
          </a:custGeom>
          <a:blipFill>
            <a:blip r:embed="rId2">
              <a:alphaModFix amt="44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807554" y="1367704"/>
            <a:ext cx="5385535" cy="1125611"/>
          </a:xfrm>
          <a:prstGeom prst="rect">
            <a:avLst/>
          </a:prstGeom>
        </p:spPr>
        <p:txBody>
          <a:bodyPr anchor="t" rtlCol="false" tIns="0" lIns="0" bIns="0" rIns="0">
            <a:spAutoFit/>
          </a:bodyPr>
          <a:lstStyle/>
          <a:p>
            <a:pPr algn="ctr">
              <a:lnSpc>
                <a:spcPts val="8315"/>
              </a:lnSpc>
            </a:pPr>
            <a:r>
              <a:rPr lang="en-US" b="true" sz="8315">
                <a:solidFill>
                  <a:srgbClr val="D563A1"/>
                </a:solidFill>
                <a:latin typeface="Bebas Neue Bold"/>
                <a:ea typeface="Bebas Neue Bold"/>
                <a:cs typeface="Bebas Neue Bold"/>
                <a:sym typeface="Bebas Neue Bold"/>
              </a:rPr>
              <a:t>TOPIK</a:t>
            </a:r>
          </a:p>
        </p:txBody>
      </p:sp>
      <p:sp>
        <p:nvSpPr>
          <p:cNvPr name="Freeform 4" id="4"/>
          <p:cNvSpPr/>
          <p:nvPr/>
        </p:nvSpPr>
        <p:spPr>
          <a:xfrm flipH="false" flipV="false" rot="0">
            <a:off x="14913343" y="2275928"/>
            <a:ext cx="7315200" cy="3604399"/>
          </a:xfrm>
          <a:custGeom>
            <a:avLst/>
            <a:gdLst/>
            <a:ahLst/>
            <a:cxnLst/>
            <a:rect r="r" b="b" t="t" l="l"/>
            <a:pathLst>
              <a:path h="3604399" w="7315200">
                <a:moveTo>
                  <a:pt x="0" y="0"/>
                </a:moveTo>
                <a:lnTo>
                  <a:pt x="7315200" y="0"/>
                </a:lnTo>
                <a:lnTo>
                  <a:pt x="7315200" y="3604399"/>
                </a:lnTo>
                <a:lnTo>
                  <a:pt x="0" y="3604399"/>
                </a:lnTo>
                <a:lnTo>
                  <a:pt x="0" y="0"/>
                </a:lnTo>
                <a:close/>
              </a:path>
            </a:pathLst>
          </a:custGeom>
          <a:blipFill>
            <a:blip r:embed="rId2">
              <a:alphaModFix amt="44999"/>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2589290" y="2550169"/>
            <a:ext cx="10202961" cy="1112771"/>
          </a:xfrm>
          <a:prstGeom prst="rect">
            <a:avLst/>
          </a:prstGeom>
        </p:spPr>
        <p:txBody>
          <a:bodyPr anchor="t" rtlCol="false" tIns="0" lIns="0" bIns="0" rIns="0">
            <a:spAutoFit/>
          </a:bodyPr>
          <a:lstStyle/>
          <a:p>
            <a:pPr algn="l">
              <a:lnSpc>
                <a:spcPts val="9016"/>
              </a:lnSpc>
            </a:pPr>
            <a:r>
              <a:rPr lang="en-US" b="true" sz="6440">
                <a:solidFill>
                  <a:srgbClr val="FFFFFF"/>
                </a:solidFill>
                <a:latin typeface="Raleway Bold"/>
                <a:ea typeface="Raleway Bold"/>
                <a:cs typeface="Raleway Bold"/>
                <a:sym typeface="Raleway Bold"/>
              </a:rPr>
              <a:t>Data Collection </a:t>
            </a:r>
          </a:p>
        </p:txBody>
      </p:sp>
      <p:sp>
        <p:nvSpPr>
          <p:cNvPr name="Freeform 6" id="6"/>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4"/>
            <a:stretch>
              <a:fillRect l="0" t="0" r="0" b="0"/>
            </a:stretch>
          </a:blipFill>
        </p:spPr>
      </p:sp>
      <p:sp>
        <p:nvSpPr>
          <p:cNvPr name="TextBox 7" id="7"/>
          <p:cNvSpPr txBox="true"/>
          <p:nvPr/>
        </p:nvSpPr>
        <p:spPr>
          <a:xfrm rot="0">
            <a:off x="2535489" y="6428832"/>
            <a:ext cx="10516762" cy="1112771"/>
          </a:xfrm>
          <a:prstGeom prst="rect">
            <a:avLst/>
          </a:prstGeom>
        </p:spPr>
        <p:txBody>
          <a:bodyPr anchor="t" rtlCol="false" tIns="0" lIns="0" bIns="0" rIns="0">
            <a:spAutoFit/>
          </a:bodyPr>
          <a:lstStyle/>
          <a:p>
            <a:pPr algn="l">
              <a:lnSpc>
                <a:spcPts val="9016"/>
              </a:lnSpc>
            </a:pPr>
            <a:r>
              <a:rPr lang="en-US" b="true" sz="6440">
                <a:solidFill>
                  <a:srgbClr val="FFFFFF"/>
                </a:solidFill>
                <a:latin typeface="Raleway Bold"/>
                <a:ea typeface="Raleway Bold"/>
                <a:cs typeface="Raleway Bold"/>
                <a:sym typeface="Raleway Bold"/>
              </a:rPr>
              <a:t>Data</a:t>
            </a:r>
            <a:r>
              <a:rPr lang="en-US" b="true" sz="6440">
                <a:solidFill>
                  <a:srgbClr val="FFFFFF"/>
                </a:solidFill>
                <a:latin typeface="Raleway Bold"/>
                <a:ea typeface="Raleway Bold"/>
                <a:cs typeface="Raleway Bold"/>
                <a:sym typeface="Raleway Bold"/>
              </a:rPr>
              <a:t> Visualization</a:t>
            </a:r>
          </a:p>
        </p:txBody>
      </p:sp>
      <p:sp>
        <p:nvSpPr>
          <p:cNvPr name="TextBox 8" id="8"/>
          <p:cNvSpPr txBox="true"/>
          <p:nvPr/>
        </p:nvSpPr>
        <p:spPr>
          <a:xfrm rot="0">
            <a:off x="2589290" y="3624555"/>
            <a:ext cx="13109420" cy="2255771"/>
          </a:xfrm>
          <a:prstGeom prst="rect">
            <a:avLst/>
          </a:prstGeom>
        </p:spPr>
        <p:txBody>
          <a:bodyPr anchor="t" rtlCol="false" tIns="0" lIns="0" bIns="0" rIns="0">
            <a:spAutoFit/>
          </a:bodyPr>
          <a:lstStyle/>
          <a:p>
            <a:pPr algn="l">
              <a:lnSpc>
                <a:spcPts val="9016"/>
              </a:lnSpc>
            </a:pPr>
            <a:r>
              <a:rPr lang="en-US" b="true" sz="6440">
                <a:solidFill>
                  <a:srgbClr val="FFFFFF"/>
                </a:solidFill>
                <a:latin typeface="Raleway Bold"/>
                <a:ea typeface="Raleway Bold"/>
                <a:cs typeface="Raleway Bold"/>
                <a:sym typeface="Raleway Bold"/>
              </a:rPr>
              <a:t>Data Processing and </a:t>
            </a:r>
            <a:r>
              <a:rPr lang="en-US" b="true" sz="6440">
                <a:solidFill>
                  <a:srgbClr val="FFFFFF"/>
                </a:solidFill>
                <a:latin typeface="Raleway Bold"/>
                <a:ea typeface="Raleway Bold"/>
                <a:cs typeface="Raleway Bold"/>
                <a:sym typeface="Raleway Bold"/>
              </a:rPr>
              <a:t>Techniques (Advance Preprocessing)</a:t>
            </a:r>
          </a:p>
        </p:txBody>
      </p:sp>
      <p:sp>
        <p:nvSpPr>
          <p:cNvPr name="TextBox 9" id="9"/>
          <p:cNvSpPr txBox="true"/>
          <p:nvPr/>
        </p:nvSpPr>
        <p:spPr>
          <a:xfrm rot="0">
            <a:off x="2535489" y="8090108"/>
            <a:ext cx="9756912" cy="1112771"/>
          </a:xfrm>
          <a:prstGeom prst="rect">
            <a:avLst/>
          </a:prstGeom>
        </p:spPr>
        <p:txBody>
          <a:bodyPr anchor="t" rtlCol="false" tIns="0" lIns="0" bIns="0" rIns="0">
            <a:spAutoFit/>
          </a:bodyPr>
          <a:lstStyle/>
          <a:p>
            <a:pPr algn="l">
              <a:lnSpc>
                <a:spcPts val="9016"/>
              </a:lnSpc>
            </a:pPr>
            <a:r>
              <a:rPr lang="en-US" b="true" sz="6440">
                <a:solidFill>
                  <a:srgbClr val="F7F7F7"/>
                </a:solidFill>
                <a:latin typeface="Raleway Bold"/>
                <a:ea typeface="Raleway Bold"/>
                <a:cs typeface="Raleway Bold"/>
                <a:sym typeface="Raleway Bold"/>
              </a:rPr>
              <a:t>Statistical Analysis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7388829" y="2977834"/>
            <a:ext cx="10481580" cy="5371810"/>
          </a:xfrm>
          <a:custGeom>
            <a:avLst/>
            <a:gdLst/>
            <a:ahLst/>
            <a:cxnLst/>
            <a:rect r="r" b="b" t="t" l="l"/>
            <a:pathLst>
              <a:path h="5371810" w="10481580">
                <a:moveTo>
                  <a:pt x="0" y="0"/>
                </a:moveTo>
                <a:lnTo>
                  <a:pt x="10481580" y="0"/>
                </a:lnTo>
                <a:lnTo>
                  <a:pt x="10481580" y="5371810"/>
                </a:lnTo>
                <a:lnTo>
                  <a:pt x="0" y="5371810"/>
                </a:lnTo>
                <a:lnTo>
                  <a:pt x="0" y="0"/>
                </a:lnTo>
                <a:close/>
              </a:path>
            </a:pathLst>
          </a:custGeom>
          <a:blipFill>
            <a:blip r:embed="rId2"/>
            <a:stretch>
              <a:fillRect l="0" t="0" r="0" b="0"/>
            </a:stretch>
          </a:blipFill>
        </p:spPr>
      </p:sp>
      <p:sp>
        <p:nvSpPr>
          <p:cNvPr name="TextBox 3" id="3"/>
          <p:cNvSpPr txBox="true"/>
          <p:nvPr/>
        </p:nvSpPr>
        <p:spPr>
          <a:xfrm rot="0">
            <a:off x="1028700" y="923693"/>
            <a:ext cx="6912873" cy="1127722"/>
          </a:xfrm>
          <a:prstGeom prst="rect">
            <a:avLst/>
          </a:prstGeom>
        </p:spPr>
        <p:txBody>
          <a:bodyPr anchor="t" rtlCol="false" tIns="0" lIns="0" bIns="0" rIns="0">
            <a:spAutoFit/>
          </a:bodyPr>
          <a:lstStyle/>
          <a:p>
            <a:pPr algn="l">
              <a:lnSpc>
                <a:spcPts val="8315"/>
              </a:lnSpc>
            </a:pPr>
            <a:r>
              <a:rPr lang="en-US" sz="8315" b="true">
                <a:solidFill>
                  <a:srgbClr val="FFFFFF"/>
                </a:solidFill>
                <a:latin typeface="Bebas Neue Bold"/>
                <a:ea typeface="Bebas Neue Bold"/>
                <a:cs typeface="Bebas Neue Bold"/>
                <a:sym typeface="Bebas Neue Bold"/>
              </a:rPr>
              <a:t>Data Collection </a:t>
            </a:r>
          </a:p>
        </p:txBody>
      </p:sp>
      <p:sp>
        <p:nvSpPr>
          <p:cNvPr name="TextBox 4" id="4"/>
          <p:cNvSpPr txBox="true"/>
          <p:nvPr/>
        </p:nvSpPr>
        <p:spPr>
          <a:xfrm rot="0">
            <a:off x="1028700" y="3091121"/>
            <a:ext cx="5324424" cy="3087619"/>
          </a:xfrm>
          <a:prstGeom prst="rect">
            <a:avLst/>
          </a:prstGeom>
        </p:spPr>
        <p:txBody>
          <a:bodyPr anchor="t" rtlCol="false" tIns="0" lIns="0" bIns="0" rIns="0">
            <a:spAutoFit/>
          </a:bodyPr>
          <a:lstStyle/>
          <a:p>
            <a:pPr algn="l">
              <a:lnSpc>
                <a:spcPts val="4116"/>
              </a:lnSpc>
            </a:pPr>
            <a:r>
              <a:rPr lang="en-US" sz="2940">
                <a:solidFill>
                  <a:srgbClr val="FFFFFF"/>
                </a:solidFill>
                <a:latin typeface="Raleway"/>
                <a:ea typeface="Raleway"/>
                <a:cs typeface="Raleway"/>
                <a:sym typeface="Raleway"/>
              </a:rPr>
              <a:t>Sumber Data : </a:t>
            </a:r>
          </a:p>
          <a:p>
            <a:pPr algn="l">
              <a:lnSpc>
                <a:spcPts val="4116"/>
              </a:lnSpc>
            </a:pPr>
            <a:r>
              <a:rPr lang="en-US" sz="2940">
                <a:solidFill>
                  <a:srgbClr val="FFFFFF"/>
                </a:solidFill>
                <a:latin typeface="Raleway"/>
                <a:ea typeface="Raleway"/>
                <a:cs typeface="Raleway"/>
                <a:sym typeface="Raleway"/>
              </a:rPr>
              <a:t>Kagle - https://www.kaggle.com/datasets/rohsanyadav/smartphones-dataset</a:t>
            </a:r>
          </a:p>
          <a:p>
            <a:pPr algn="l">
              <a:lnSpc>
                <a:spcPts val="4116"/>
              </a:lnSpc>
              <a:spcBef>
                <a:spcPct val="0"/>
              </a:spcBef>
            </a:pPr>
          </a:p>
        </p:txBody>
      </p:sp>
      <p:sp>
        <p:nvSpPr>
          <p:cNvPr name="TextBox 5" id="5"/>
          <p:cNvSpPr txBox="true"/>
          <p:nvPr/>
        </p:nvSpPr>
        <p:spPr>
          <a:xfrm rot="0">
            <a:off x="1028700" y="6565710"/>
            <a:ext cx="4948994" cy="553969"/>
          </a:xfrm>
          <a:prstGeom prst="rect">
            <a:avLst/>
          </a:prstGeom>
        </p:spPr>
        <p:txBody>
          <a:bodyPr anchor="t" rtlCol="false" tIns="0" lIns="0" bIns="0" rIns="0">
            <a:spAutoFit/>
          </a:bodyPr>
          <a:lstStyle/>
          <a:p>
            <a:pPr algn="l" marL="634786" indent="-317393" lvl="1">
              <a:lnSpc>
                <a:spcPts val="4116"/>
              </a:lnSpc>
              <a:spcBef>
                <a:spcPct val="0"/>
              </a:spcBef>
              <a:buFont typeface="Arial"/>
              <a:buChar char="•"/>
            </a:pPr>
            <a:r>
              <a:rPr lang="en-US" sz="2940">
                <a:solidFill>
                  <a:srgbClr val="FFFFFF"/>
                </a:solidFill>
                <a:latin typeface="Calibri (MS)"/>
                <a:ea typeface="Calibri (MS)"/>
                <a:cs typeface="Calibri (MS)"/>
                <a:sym typeface="Calibri (MS)"/>
              </a:rPr>
              <a:t>Jumlah Baris data : 3.260</a:t>
            </a:r>
          </a:p>
        </p:txBody>
      </p:sp>
      <p:sp>
        <p:nvSpPr>
          <p:cNvPr name="TextBox 6" id="6"/>
          <p:cNvSpPr txBox="true"/>
          <p:nvPr/>
        </p:nvSpPr>
        <p:spPr>
          <a:xfrm rot="0">
            <a:off x="1028700" y="5844605"/>
            <a:ext cx="3701916" cy="553969"/>
          </a:xfrm>
          <a:prstGeom prst="rect">
            <a:avLst/>
          </a:prstGeom>
        </p:spPr>
        <p:txBody>
          <a:bodyPr anchor="t" rtlCol="false" tIns="0" lIns="0" bIns="0" rIns="0">
            <a:spAutoFit/>
          </a:bodyPr>
          <a:lstStyle/>
          <a:p>
            <a:pPr algn="l" marL="634786" indent="-317393" lvl="1">
              <a:lnSpc>
                <a:spcPts val="4116"/>
              </a:lnSpc>
              <a:spcBef>
                <a:spcPct val="0"/>
              </a:spcBef>
              <a:buFont typeface="Arial"/>
              <a:buChar char="•"/>
            </a:pPr>
            <a:r>
              <a:rPr lang="en-US" sz="2940">
                <a:solidFill>
                  <a:srgbClr val="FFFFFF"/>
                </a:solidFill>
                <a:latin typeface="Calibri (MS)"/>
                <a:ea typeface="Calibri (MS)"/>
                <a:cs typeface="Calibri (MS)"/>
                <a:sym typeface="Calibri (MS)"/>
              </a:rPr>
              <a:t>Jumlah kolom : 20</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7498549">
            <a:off x="14571659" y="4508829"/>
            <a:ext cx="3413934" cy="341393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87BA1">
                    <a:alpha val="100000"/>
                  </a:srgbClr>
                </a:gs>
                <a:gs pos="100000">
                  <a:srgbClr val="E7E8E4">
                    <a:alpha val="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212"/>
                </a:lnSpc>
              </a:pPr>
            </a:p>
          </p:txBody>
        </p:sp>
      </p:grpSp>
      <p:sp>
        <p:nvSpPr>
          <p:cNvPr name="Freeform 5" id="5"/>
          <p:cNvSpPr/>
          <p:nvPr/>
        </p:nvSpPr>
        <p:spPr>
          <a:xfrm flipH="false" flipV="false" rot="0">
            <a:off x="13531439" y="2978038"/>
            <a:ext cx="4756561" cy="6475516"/>
          </a:xfrm>
          <a:custGeom>
            <a:avLst/>
            <a:gdLst/>
            <a:ahLst/>
            <a:cxnLst/>
            <a:rect r="r" b="b" t="t" l="l"/>
            <a:pathLst>
              <a:path h="6475516" w="4756561">
                <a:moveTo>
                  <a:pt x="0" y="0"/>
                </a:moveTo>
                <a:lnTo>
                  <a:pt x="4756561" y="0"/>
                </a:lnTo>
                <a:lnTo>
                  <a:pt x="4756561" y="6475515"/>
                </a:lnTo>
                <a:lnTo>
                  <a:pt x="0" y="64755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4"/>
            <a:stretch>
              <a:fillRect l="0" t="0" r="0" b="0"/>
            </a:stretch>
          </a:blipFill>
        </p:spPr>
      </p:sp>
      <p:sp>
        <p:nvSpPr>
          <p:cNvPr name="Freeform 7" id="7"/>
          <p:cNvSpPr/>
          <p:nvPr/>
        </p:nvSpPr>
        <p:spPr>
          <a:xfrm flipH="false" flipV="false" rot="0">
            <a:off x="1527258" y="4385603"/>
            <a:ext cx="3747728" cy="5067950"/>
          </a:xfrm>
          <a:custGeom>
            <a:avLst/>
            <a:gdLst/>
            <a:ahLst/>
            <a:cxnLst/>
            <a:rect r="r" b="b" t="t" l="l"/>
            <a:pathLst>
              <a:path h="5067950" w="3747728">
                <a:moveTo>
                  <a:pt x="0" y="0"/>
                </a:moveTo>
                <a:lnTo>
                  <a:pt x="3747728" y="0"/>
                </a:lnTo>
                <a:lnTo>
                  <a:pt x="3747728" y="5067950"/>
                </a:lnTo>
                <a:lnTo>
                  <a:pt x="0" y="5067950"/>
                </a:lnTo>
                <a:lnTo>
                  <a:pt x="0" y="0"/>
                </a:lnTo>
                <a:close/>
              </a:path>
            </a:pathLst>
          </a:custGeom>
          <a:blipFill>
            <a:blip r:embed="rId5"/>
            <a:stretch>
              <a:fillRect l="0" t="0" r="0" b="0"/>
            </a:stretch>
          </a:blipFill>
        </p:spPr>
      </p:sp>
      <p:sp>
        <p:nvSpPr>
          <p:cNvPr name="Freeform 8" id="8"/>
          <p:cNvSpPr/>
          <p:nvPr/>
        </p:nvSpPr>
        <p:spPr>
          <a:xfrm flipH="false" flipV="false" rot="0">
            <a:off x="6666208" y="4385603"/>
            <a:ext cx="3231176" cy="5117702"/>
          </a:xfrm>
          <a:custGeom>
            <a:avLst/>
            <a:gdLst/>
            <a:ahLst/>
            <a:cxnLst/>
            <a:rect r="r" b="b" t="t" l="l"/>
            <a:pathLst>
              <a:path h="5117702" w="3231176">
                <a:moveTo>
                  <a:pt x="0" y="0"/>
                </a:moveTo>
                <a:lnTo>
                  <a:pt x="3231176" y="0"/>
                </a:lnTo>
                <a:lnTo>
                  <a:pt x="3231176" y="5117702"/>
                </a:lnTo>
                <a:lnTo>
                  <a:pt x="0" y="5117702"/>
                </a:lnTo>
                <a:lnTo>
                  <a:pt x="0" y="0"/>
                </a:lnTo>
                <a:close/>
              </a:path>
            </a:pathLst>
          </a:custGeom>
          <a:blipFill>
            <a:blip r:embed="rId6"/>
            <a:stretch>
              <a:fillRect l="0" t="0" r="0" b="0"/>
            </a:stretch>
          </a:blipFill>
        </p:spPr>
      </p:sp>
      <p:sp>
        <p:nvSpPr>
          <p:cNvPr name="TextBox 9" id="9"/>
          <p:cNvSpPr txBox="true"/>
          <p:nvPr/>
        </p:nvSpPr>
        <p:spPr>
          <a:xfrm rot="0">
            <a:off x="712415" y="790929"/>
            <a:ext cx="13834344" cy="2187109"/>
          </a:xfrm>
          <a:prstGeom prst="rect">
            <a:avLst/>
          </a:prstGeom>
        </p:spPr>
        <p:txBody>
          <a:bodyPr anchor="t" rtlCol="false" tIns="0" lIns="0" bIns="0" rIns="0">
            <a:spAutoFit/>
          </a:bodyPr>
          <a:lstStyle/>
          <a:p>
            <a:pPr algn="l">
              <a:lnSpc>
                <a:spcPts val="8315"/>
              </a:lnSpc>
            </a:pPr>
            <a:r>
              <a:rPr lang="en-US" sz="8315" b="true">
                <a:solidFill>
                  <a:srgbClr val="FFFFFF"/>
                </a:solidFill>
                <a:latin typeface="Bebas Neue Bold"/>
                <a:ea typeface="Bebas Neue Bold"/>
                <a:cs typeface="Bebas Neue Bold"/>
                <a:sym typeface="Bebas Neue Bold"/>
              </a:rPr>
              <a:t>Data Processing and Techniques (Advance Preprocessing)</a:t>
            </a:r>
          </a:p>
        </p:txBody>
      </p:sp>
      <p:sp>
        <p:nvSpPr>
          <p:cNvPr name="TextBox 10" id="10"/>
          <p:cNvSpPr txBox="true"/>
          <p:nvPr/>
        </p:nvSpPr>
        <p:spPr>
          <a:xfrm rot="0">
            <a:off x="2118873" y="3542597"/>
            <a:ext cx="2564497" cy="51586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Missing Value </a:t>
            </a:r>
          </a:p>
        </p:txBody>
      </p:sp>
      <p:sp>
        <p:nvSpPr>
          <p:cNvPr name="TextBox 11" id="11"/>
          <p:cNvSpPr txBox="true"/>
          <p:nvPr/>
        </p:nvSpPr>
        <p:spPr>
          <a:xfrm rot="0">
            <a:off x="6832877" y="3542597"/>
            <a:ext cx="2897837" cy="51586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Missing Value(%)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2"/>
            <a:stretch>
              <a:fillRect l="0" t="0" r="0" b="0"/>
            </a:stretch>
          </a:blipFill>
        </p:spPr>
      </p:sp>
      <p:sp>
        <p:nvSpPr>
          <p:cNvPr name="Freeform 3" id="3"/>
          <p:cNvSpPr/>
          <p:nvPr/>
        </p:nvSpPr>
        <p:spPr>
          <a:xfrm flipH="false" flipV="false" rot="0">
            <a:off x="1648848" y="1430432"/>
            <a:ext cx="4767304" cy="816130"/>
          </a:xfrm>
          <a:custGeom>
            <a:avLst/>
            <a:gdLst/>
            <a:ahLst/>
            <a:cxnLst/>
            <a:rect r="r" b="b" t="t" l="l"/>
            <a:pathLst>
              <a:path h="816130" w="4767304">
                <a:moveTo>
                  <a:pt x="0" y="0"/>
                </a:moveTo>
                <a:lnTo>
                  <a:pt x="4767304" y="0"/>
                </a:lnTo>
                <a:lnTo>
                  <a:pt x="4767304" y="816130"/>
                </a:lnTo>
                <a:lnTo>
                  <a:pt x="0" y="816130"/>
                </a:lnTo>
                <a:lnTo>
                  <a:pt x="0" y="0"/>
                </a:lnTo>
                <a:close/>
              </a:path>
            </a:pathLst>
          </a:custGeom>
          <a:blipFill>
            <a:blip r:embed="rId3"/>
            <a:stretch>
              <a:fillRect l="0" t="-268443" r="0" b="-421466"/>
            </a:stretch>
          </a:blipFill>
        </p:spPr>
      </p:sp>
      <p:sp>
        <p:nvSpPr>
          <p:cNvPr name="Freeform 4" id="4"/>
          <p:cNvSpPr/>
          <p:nvPr/>
        </p:nvSpPr>
        <p:spPr>
          <a:xfrm flipH="false" flipV="false" rot="0">
            <a:off x="1648848" y="2938705"/>
            <a:ext cx="9603198" cy="1072983"/>
          </a:xfrm>
          <a:custGeom>
            <a:avLst/>
            <a:gdLst/>
            <a:ahLst/>
            <a:cxnLst/>
            <a:rect r="r" b="b" t="t" l="l"/>
            <a:pathLst>
              <a:path h="1072983" w="9603198">
                <a:moveTo>
                  <a:pt x="0" y="0"/>
                </a:moveTo>
                <a:lnTo>
                  <a:pt x="9603199" y="0"/>
                </a:lnTo>
                <a:lnTo>
                  <a:pt x="9603199" y="1072983"/>
                </a:lnTo>
                <a:lnTo>
                  <a:pt x="0" y="1072983"/>
                </a:lnTo>
                <a:lnTo>
                  <a:pt x="0" y="0"/>
                </a:lnTo>
                <a:close/>
              </a:path>
            </a:pathLst>
          </a:custGeom>
          <a:blipFill>
            <a:blip r:embed="rId4"/>
            <a:stretch>
              <a:fillRect l="0" t="0" r="0" b="0"/>
            </a:stretch>
          </a:blipFill>
        </p:spPr>
      </p:sp>
      <p:sp>
        <p:nvSpPr>
          <p:cNvPr name="TextBox 5" id="5"/>
          <p:cNvSpPr txBox="true"/>
          <p:nvPr/>
        </p:nvSpPr>
        <p:spPr>
          <a:xfrm rot="0">
            <a:off x="1648848" y="4145038"/>
            <a:ext cx="15334543" cy="463066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kami melakukan penanganan pada num_core yang total mising valuenya itu dibawah 5%</a:t>
            </a:r>
          </a:p>
          <a:p>
            <a:pPr algn="l">
              <a:lnSpc>
                <a:spcPts val="4116"/>
              </a:lnSpc>
              <a:spcBef>
                <a:spcPct val="0"/>
              </a:spcBef>
            </a:pPr>
            <a:r>
              <a:rPr lang="en-US" sz="2940">
                <a:solidFill>
                  <a:srgbClr val="FFFFFF"/>
                </a:solidFill>
                <a:latin typeface="Raleway"/>
                <a:ea typeface="Raleway"/>
                <a:cs typeface="Raleway"/>
                <a:sym typeface="Raleway"/>
              </a:rPr>
              <a:t>Hilang &lt; 5% = Isi dengan mean/modus/median</a:t>
            </a:r>
          </a:p>
          <a:p>
            <a:pPr algn="l">
              <a:lnSpc>
                <a:spcPts val="4116"/>
              </a:lnSpc>
              <a:spcBef>
                <a:spcPct val="0"/>
              </a:spcBef>
            </a:pPr>
          </a:p>
          <a:p>
            <a:pPr algn="l">
              <a:lnSpc>
                <a:spcPts val="4116"/>
              </a:lnSpc>
              <a:spcBef>
                <a:spcPct val="0"/>
              </a:spcBef>
            </a:pPr>
            <a:r>
              <a:rPr lang="en-US" sz="2940">
                <a:solidFill>
                  <a:srgbClr val="FFFFFF"/>
                </a:solidFill>
                <a:latin typeface="Raleway"/>
                <a:ea typeface="Raleway"/>
                <a:cs typeface="Raleway"/>
                <a:sym typeface="Raleway"/>
              </a:rPr>
              <a:t>alasan pemilihan Modus/mode:</a:t>
            </a:r>
          </a:p>
          <a:p>
            <a:pPr algn="l">
              <a:lnSpc>
                <a:spcPts val="4116"/>
              </a:lnSpc>
              <a:spcBef>
                <a:spcPct val="0"/>
              </a:spcBef>
            </a:pPr>
            <a:r>
              <a:rPr lang="en-US" sz="2940">
                <a:solidFill>
                  <a:srgbClr val="FFFFFF"/>
                </a:solidFill>
                <a:latin typeface="Raleway"/>
                <a:ea typeface="Raleway"/>
                <a:cs typeface="Raleway"/>
                <a:sym typeface="Raleway"/>
              </a:rPr>
              <a:t>karena sudah cek datanya tidak ada outlier (bila ada outlier kami akan pakai median)</a:t>
            </a:r>
          </a:p>
          <a:p>
            <a:pPr algn="l">
              <a:lnSpc>
                <a:spcPts val="4116"/>
              </a:lnSpc>
              <a:spcBef>
                <a:spcPct val="0"/>
              </a:spcBef>
            </a:pPr>
            <a:r>
              <a:rPr lang="en-US" sz="2940">
                <a:solidFill>
                  <a:srgbClr val="FFFFFF"/>
                </a:solidFill>
                <a:latin typeface="Raleway"/>
                <a:ea typeface="Raleway"/>
                <a:cs typeface="Raleway"/>
                <a:sym typeface="Raleway"/>
              </a:rPr>
              <a:t>alasan tidak pakai mean:</a:t>
            </a:r>
          </a:p>
          <a:p>
            <a:pPr algn="l">
              <a:lnSpc>
                <a:spcPts val="4116"/>
              </a:lnSpc>
              <a:spcBef>
                <a:spcPct val="0"/>
              </a:spcBef>
            </a:pPr>
            <a:r>
              <a:rPr lang="en-US" sz="2940">
                <a:solidFill>
                  <a:srgbClr val="FFFFFF"/>
                </a:solidFill>
                <a:latin typeface="Raleway"/>
                <a:ea typeface="Raleway"/>
                <a:cs typeface="Raleway"/>
                <a:sym typeface="Raleway"/>
              </a:rPr>
              <a:t>Mean bisa menghasilkan pecahan (tidak logis untuk jumlah core)</a:t>
            </a:r>
          </a:p>
          <a:p>
            <a:pPr algn="l">
              <a:lnSpc>
                <a:spcPts val="4116"/>
              </a:lnSpc>
              <a:spcBef>
                <a:spcPct val="0"/>
              </a:spcBef>
            </a:pPr>
            <a:r>
              <a:rPr lang="en-US" sz="2940">
                <a:solidFill>
                  <a:srgbClr val="FFFFFF"/>
                </a:solidFill>
                <a:latin typeface="Raleway"/>
                <a:ea typeface="Raleway"/>
                <a:cs typeface="Raleway"/>
                <a:sym typeface="Raleway"/>
              </a:rPr>
              <a:t>Median akan sama dengan mode (karena 8 paling banyak)</a:t>
            </a:r>
          </a:p>
          <a:p>
            <a:pPr algn="l">
              <a:lnSpc>
                <a:spcPts val="4116"/>
              </a:lnSpc>
              <a:spcBef>
                <a:spcPct val="0"/>
              </a:spcBef>
            </a:pPr>
            <a:r>
              <a:rPr lang="en-US" sz="2940">
                <a:solidFill>
                  <a:srgbClr val="FFFFFF"/>
                </a:solidFill>
                <a:latin typeface="Raleway"/>
                <a:ea typeface="Raleway"/>
                <a:cs typeface="Raleway"/>
                <a:sym typeface="Raleway"/>
              </a:rPr>
              <a:t>Modus menjaga data tetap realistis sesuai domain (octa-core paling umum)</a:t>
            </a:r>
          </a:p>
        </p:txBody>
      </p:sp>
      <p:sp>
        <p:nvSpPr>
          <p:cNvPr name="Freeform 6" id="6"/>
          <p:cNvSpPr/>
          <p:nvPr/>
        </p:nvSpPr>
        <p:spPr>
          <a:xfrm flipH="false" flipV="false" rot="0">
            <a:off x="1648848" y="8985257"/>
            <a:ext cx="5569690" cy="1015855"/>
          </a:xfrm>
          <a:custGeom>
            <a:avLst/>
            <a:gdLst/>
            <a:ahLst/>
            <a:cxnLst/>
            <a:rect r="r" b="b" t="t" l="l"/>
            <a:pathLst>
              <a:path h="1015855" w="5569690">
                <a:moveTo>
                  <a:pt x="0" y="0"/>
                </a:moveTo>
                <a:lnTo>
                  <a:pt x="5569691" y="0"/>
                </a:lnTo>
                <a:lnTo>
                  <a:pt x="5569691" y="1015856"/>
                </a:lnTo>
                <a:lnTo>
                  <a:pt x="0" y="1015856"/>
                </a:lnTo>
                <a:lnTo>
                  <a:pt x="0" y="0"/>
                </a:lnTo>
                <a:close/>
              </a:path>
            </a:pathLst>
          </a:custGeom>
          <a:blipFill>
            <a:blip r:embed="rId5"/>
            <a:stretch>
              <a:fillRect l="0" t="0" r="0" b="0"/>
            </a:stretch>
          </a:blipFill>
        </p:spPr>
      </p:sp>
      <p:sp>
        <p:nvSpPr>
          <p:cNvPr name="TextBox 7" id="7"/>
          <p:cNvSpPr txBox="true"/>
          <p:nvPr/>
        </p:nvSpPr>
        <p:spPr>
          <a:xfrm rot="0">
            <a:off x="1337843" y="642920"/>
            <a:ext cx="10755213" cy="581909"/>
          </a:xfrm>
          <a:prstGeom prst="rect">
            <a:avLst/>
          </a:prstGeom>
        </p:spPr>
        <p:txBody>
          <a:bodyPr anchor="t" rtlCol="false" tIns="0" lIns="0" bIns="0" rIns="0">
            <a:spAutoFit/>
          </a:bodyPr>
          <a:lstStyle/>
          <a:p>
            <a:pPr algn="ctr" marL="721144" indent="-360572" lvl="1">
              <a:lnSpc>
                <a:spcPts val="4676"/>
              </a:lnSpc>
              <a:buFont typeface="Arial"/>
              <a:buChar char="•"/>
            </a:pPr>
            <a:r>
              <a:rPr lang="en-US" b="true" sz="3340">
                <a:solidFill>
                  <a:srgbClr val="FFFFFF"/>
                </a:solidFill>
                <a:latin typeface="Raleway Bold"/>
                <a:ea typeface="Raleway Bold"/>
                <a:cs typeface="Raleway Bold"/>
                <a:sym typeface="Raleway Bold"/>
              </a:rPr>
              <a:t>Penanganan missing value pada kolom num_core</a:t>
            </a:r>
          </a:p>
        </p:txBody>
      </p:sp>
      <p:sp>
        <p:nvSpPr>
          <p:cNvPr name="TextBox 8" id="8"/>
          <p:cNvSpPr txBox="true"/>
          <p:nvPr/>
        </p:nvSpPr>
        <p:spPr>
          <a:xfrm rot="0">
            <a:off x="1648848" y="2296599"/>
            <a:ext cx="15334543" cy="51586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Solusi: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2"/>
            <a:stretch>
              <a:fillRect l="0" t="0" r="0" b="0"/>
            </a:stretch>
          </a:blipFill>
        </p:spPr>
      </p:sp>
      <p:sp>
        <p:nvSpPr>
          <p:cNvPr name="Freeform 3" id="3"/>
          <p:cNvSpPr/>
          <p:nvPr/>
        </p:nvSpPr>
        <p:spPr>
          <a:xfrm flipH="false" flipV="false" rot="0">
            <a:off x="2073931" y="1819683"/>
            <a:ext cx="3806128" cy="1652947"/>
          </a:xfrm>
          <a:custGeom>
            <a:avLst/>
            <a:gdLst/>
            <a:ahLst/>
            <a:cxnLst/>
            <a:rect r="r" b="b" t="t" l="l"/>
            <a:pathLst>
              <a:path h="1652947" w="3806128">
                <a:moveTo>
                  <a:pt x="0" y="0"/>
                </a:moveTo>
                <a:lnTo>
                  <a:pt x="3806128" y="0"/>
                </a:lnTo>
                <a:lnTo>
                  <a:pt x="3806128" y="1652947"/>
                </a:lnTo>
                <a:lnTo>
                  <a:pt x="0" y="1652947"/>
                </a:lnTo>
                <a:lnTo>
                  <a:pt x="0" y="0"/>
                </a:lnTo>
                <a:close/>
              </a:path>
            </a:pathLst>
          </a:custGeom>
          <a:blipFill>
            <a:blip r:embed="rId3"/>
            <a:stretch>
              <a:fillRect l="0" t="0" r="0" b="0"/>
            </a:stretch>
          </a:blipFill>
        </p:spPr>
      </p:sp>
      <p:sp>
        <p:nvSpPr>
          <p:cNvPr name="Freeform 4" id="4"/>
          <p:cNvSpPr/>
          <p:nvPr/>
        </p:nvSpPr>
        <p:spPr>
          <a:xfrm flipH="false" flipV="false" rot="0">
            <a:off x="2073931" y="3677938"/>
            <a:ext cx="4634011" cy="4971908"/>
          </a:xfrm>
          <a:custGeom>
            <a:avLst/>
            <a:gdLst/>
            <a:ahLst/>
            <a:cxnLst/>
            <a:rect r="r" b="b" t="t" l="l"/>
            <a:pathLst>
              <a:path h="4971908" w="4634011">
                <a:moveTo>
                  <a:pt x="0" y="0"/>
                </a:moveTo>
                <a:lnTo>
                  <a:pt x="4634011" y="0"/>
                </a:lnTo>
                <a:lnTo>
                  <a:pt x="4634011" y="4971908"/>
                </a:lnTo>
                <a:lnTo>
                  <a:pt x="0" y="4971908"/>
                </a:lnTo>
                <a:lnTo>
                  <a:pt x="0" y="0"/>
                </a:lnTo>
                <a:close/>
              </a:path>
            </a:pathLst>
          </a:custGeom>
          <a:blipFill>
            <a:blip r:embed="rId4"/>
            <a:stretch>
              <a:fillRect l="0" t="0" r="0" b="0"/>
            </a:stretch>
          </a:blipFill>
        </p:spPr>
      </p:sp>
      <p:sp>
        <p:nvSpPr>
          <p:cNvPr name="TextBox 5" id="5"/>
          <p:cNvSpPr txBox="true"/>
          <p:nvPr/>
        </p:nvSpPr>
        <p:spPr>
          <a:xfrm rot="0">
            <a:off x="1648848" y="257972"/>
            <a:ext cx="12481351" cy="1172459"/>
          </a:xfrm>
          <a:prstGeom prst="rect">
            <a:avLst/>
          </a:prstGeom>
        </p:spPr>
        <p:txBody>
          <a:bodyPr anchor="t" rtlCol="false" tIns="0" lIns="0" bIns="0" rIns="0">
            <a:spAutoFit/>
          </a:bodyPr>
          <a:lstStyle/>
          <a:p>
            <a:pPr algn="l" marL="721144" indent="-360572" lvl="1">
              <a:lnSpc>
                <a:spcPts val="4676"/>
              </a:lnSpc>
              <a:buFont typeface="Arial"/>
              <a:buChar char="•"/>
            </a:pPr>
            <a:r>
              <a:rPr lang="en-US" b="true" sz="3340">
                <a:solidFill>
                  <a:srgbClr val="FFFFFF"/>
                </a:solidFill>
                <a:latin typeface="Raleway Bold"/>
                <a:ea typeface="Raleway Bold"/>
                <a:cs typeface="Raleway Bold"/>
                <a:sym typeface="Raleway Bold"/>
              </a:rPr>
              <a:t>Penanganan missing value pada kolom has_fingerprints, has_nfc, has_5g</a:t>
            </a:r>
          </a:p>
        </p:txBody>
      </p:sp>
      <p:sp>
        <p:nvSpPr>
          <p:cNvPr name="TextBox 6" id="6"/>
          <p:cNvSpPr txBox="true"/>
          <p:nvPr/>
        </p:nvSpPr>
        <p:spPr>
          <a:xfrm rot="0">
            <a:off x="6114285" y="1743483"/>
            <a:ext cx="5608103" cy="154456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Missing value sekitar 22%, rekomendasi penanganan menggunakan imputasi</a:t>
            </a:r>
          </a:p>
        </p:txBody>
      </p:sp>
      <p:sp>
        <p:nvSpPr>
          <p:cNvPr name="TextBox 7" id="7"/>
          <p:cNvSpPr txBox="true"/>
          <p:nvPr/>
        </p:nvSpPr>
        <p:spPr>
          <a:xfrm rot="0">
            <a:off x="6985261" y="3602378"/>
            <a:ext cx="10843443" cy="154456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Untuk has_fingerprints Missing diisi dengan YES karena sangat logis kalau nilai kosong diisi dengan "Yes", karena probabilitas besar </a:t>
            </a:r>
          </a:p>
        </p:txBody>
      </p:sp>
      <p:sp>
        <p:nvSpPr>
          <p:cNvPr name="TextBox 8" id="8"/>
          <p:cNvSpPr txBox="true"/>
          <p:nvPr/>
        </p:nvSpPr>
        <p:spPr>
          <a:xfrm rot="0">
            <a:off x="6985261" y="5268920"/>
            <a:ext cx="10843443" cy="308761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Untuk has_nfc dan has_5G Tidak bisa diambil keputusan untuk dilakukan imputasi berdasarakan perbandingan nilai kolom, karena  32%/39% masih sangat signifikan untuk diisi NO. jadi penanganan yang bisa dilakukan adalah melakukan imputasi berdasarkan korelasi dengan kolom lain yang tidak ada missing value.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2"/>
            <a:stretch>
              <a:fillRect l="0" t="0" r="0" b="0"/>
            </a:stretch>
          </a:blipFill>
        </p:spPr>
      </p:sp>
      <p:sp>
        <p:nvSpPr>
          <p:cNvPr name="Freeform 3" id="3"/>
          <p:cNvSpPr/>
          <p:nvPr/>
        </p:nvSpPr>
        <p:spPr>
          <a:xfrm flipH="false" flipV="false" rot="0">
            <a:off x="826031" y="1819683"/>
            <a:ext cx="4181813" cy="7438617"/>
          </a:xfrm>
          <a:custGeom>
            <a:avLst/>
            <a:gdLst/>
            <a:ahLst/>
            <a:cxnLst/>
            <a:rect r="r" b="b" t="t" l="l"/>
            <a:pathLst>
              <a:path h="7438617" w="4181813">
                <a:moveTo>
                  <a:pt x="0" y="0"/>
                </a:moveTo>
                <a:lnTo>
                  <a:pt x="4181813" y="0"/>
                </a:lnTo>
                <a:lnTo>
                  <a:pt x="4181813" y="7438617"/>
                </a:lnTo>
                <a:lnTo>
                  <a:pt x="0" y="7438617"/>
                </a:lnTo>
                <a:lnTo>
                  <a:pt x="0" y="0"/>
                </a:lnTo>
                <a:close/>
              </a:path>
            </a:pathLst>
          </a:custGeom>
          <a:blipFill>
            <a:blip r:embed="rId3"/>
            <a:stretch>
              <a:fillRect l="0" t="0" r="0" b="0"/>
            </a:stretch>
          </a:blipFill>
        </p:spPr>
      </p:sp>
      <p:sp>
        <p:nvSpPr>
          <p:cNvPr name="Freeform 4" id="4"/>
          <p:cNvSpPr/>
          <p:nvPr/>
        </p:nvSpPr>
        <p:spPr>
          <a:xfrm flipH="false" flipV="false" rot="0">
            <a:off x="5494793" y="2247638"/>
            <a:ext cx="10446659" cy="901870"/>
          </a:xfrm>
          <a:custGeom>
            <a:avLst/>
            <a:gdLst/>
            <a:ahLst/>
            <a:cxnLst/>
            <a:rect r="r" b="b" t="t" l="l"/>
            <a:pathLst>
              <a:path h="901870" w="10446659">
                <a:moveTo>
                  <a:pt x="0" y="0"/>
                </a:moveTo>
                <a:lnTo>
                  <a:pt x="10446659" y="0"/>
                </a:lnTo>
                <a:lnTo>
                  <a:pt x="10446659" y="901870"/>
                </a:lnTo>
                <a:lnTo>
                  <a:pt x="0" y="901870"/>
                </a:lnTo>
                <a:lnTo>
                  <a:pt x="0" y="0"/>
                </a:lnTo>
                <a:close/>
              </a:path>
            </a:pathLst>
          </a:custGeom>
          <a:blipFill>
            <a:blip r:embed="rId4"/>
            <a:stretch>
              <a:fillRect l="0" t="0" r="0" b="0"/>
            </a:stretch>
          </a:blipFill>
        </p:spPr>
      </p:sp>
      <p:sp>
        <p:nvSpPr>
          <p:cNvPr name="Freeform 5" id="5"/>
          <p:cNvSpPr/>
          <p:nvPr/>
        </p:nvSpPr>
        <p:spPr>
          <a:xfrm flipH="false" flipV="false" rot="0">
            <a:off x="5494793" y="5143500"/>
            <a:ext cx="11025161" cy="1045685"/>
          </a:xfrm>
          <a:custGeom>
            <a:avLst/>
            <a:gdLst/>
            <a:ahLst/>
            <a:cxnLst/>
            <a:rect r="r" b="b" t="t" l="l"/>
            <a:pathLst>
              <a:path h="1045685" w="11025161">
                <a:moveTo>
                  <a:pt x="0" y="0"/>
                </a:moveTo>
                <a:lnTo>
                  <a:pt x="11025161" y="0"/>
                </a:lnTo>
                <a:lnTo>
                  <a:pt x="11025161" y="1045685"/>
                </a:lnTo>
                <a:lnTo>
                  <a:pt x="0" y="1045685"/>
                </a:lnTo>
                <a:lnTo>
                  <a:pt x="0" y="0"/>
                </a:lnTo>
                <a:close/>
              </a:path>
            </a:pathLst>
          </a:custGeom>
          <a:blipFill>
            <a:blip r:embed="rId5"/>
            <a:stretch>
              <a:fillRect l="0" t="0" r="0" b="0"/>
            </a:stretch>
          </a:blipFill>
        </p:spPr>
      </p:sp>
      <p:sp>
        <p:nvSpPr>
          <p:cNvPr name="TextBox 6" id="6"/>
          <p:cNvSpPr txBox="true"/>
          <p:nvPr/>
        </p:nvSpPr>
        <p:spPr>
          <a:xfrm rot="0">
            <a:off x="1648848" y="257972"/>
            <a:ext cx="12481351" cy="1172459"/>
          </a:xfrm>
          <a:prstGeom prst="rect">
            <a:avLst/>
          </a:prstGeom>
        </p:spPr>
        <p:txBody>
          <a:bodyPr anchor="t" rtlCol="false" tIns="0" lIns="0" bIns="0" rIns="0">
            <a:spAutoFit/>
          </a:bodyPr>
          <a:lstStyle/>
          <a:p>
            <a:pPr algn="l" marL="721144" indent="-360572" lvl="1">
              <a:lnSpc>
                <a:spcPts val="4676"/>
              </a:lnSpc>
              <a:buFont typeface="Arial"/>
              <a:buChar char="•"/>
            </a:pPr>
            <a:r>
              <a:rPr lang="en-US" b="true" sz="3340">
                <a:solidFill>
                  <a:srgbClr val="FFFFFF"/>
                </a:solidFill>
                <a:latin typeface="Raleway Bold"/>
                <a:ea typeface="Raleway Bold"/>
                <a:cs typeface="Raleway Bold"/>
                <a:sym typeface="Raleway Bold"/>
              </a:rPr>
              <a:t>Penanganan missing value pada kolom has_fingerprints, has_nfc, has_5g</a:t>
            </a:r>
          </a:p>
        </p:txBody>
      </p:sp>
      <p:sp>
        <p:nvSpPr>
          <p:cNvPr name="TextBox 7" id="7"/>
          <p:cNvSpPr txBox="true"/>
          <p:nvPr/>
        </p:nvSpPr>
        <p:spPr>
          <a:xfrm rot="0">
            <a:off x="5494793" y="3549558"/>
            <a:ext cx="5608103" cy="103021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Jika RAM dan refresh rate di atas median → isi has_5g = 1</a:t>
            </a:r>
          </a:p>
        </p:txBody>
      </p:sp>
      <p:sp>
        <p:nvSpPr>
          <p:cNvPr name="TextBox 8" id="8"/>
          <p:cNvSpPr txBox="true"/>
          <p:nvPr/>
        </p:nvSpPr>
        <p:spPr>
          <a:xfrm rot="0">
            <a:off x="5494793" y="4508772"/>
            <a:ext cx="5608103" cy="51586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Selain itu → isi has_5g = 0.</a:t>
            </a:r>
          </a:p>
        </p:txBody>
      </p:sp>
      <p:sp>
        <p:nvSpPr>
          <p:cNvPr name="TextBox 9" id="9"/>
          <p:cNvSpPr txBox="true"/>
          <p:nvPr/>
        </p:nvSpPr>
        <p:spPr>
          <a:xfrm rot="0">
            <a:off x="5494793" y="6227285"/>
            <a:ext cx="7912716" cy="154456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Jika harga dan kapasitas penyimpanan di atas median → isi has_nfc = 1</a:t>
            </a:r>
          </a:p>
          <a:p>
            <a:pPr algn="l">
              <a:lnSpc>
                <a:spcPts val="4116"/>
              </a:lnSpc>
              <a:spcBef>
                <a:spcPct val="0"/>
              </a:spcBef>
            </a:pPr>
            <a:r>
              <a:rPr lang="en-US" sz="2940">
                <a:solidFill>
                  <a:srgbClr val="FFFFFF"/>
                </a:solidFill>
                <a:latin typeface="Raleway"/>
                <a:ea typeface="Raleway"/>
                <a:cs typeface="Raleway"/>
                <a:sym typeface="Raleway"/>
              </a:rPr>
              <a:t>Selain itu → isi has_nfc = 0</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C2F6F">
                <a:alpha val="100000"/>
              </a:srgbClr>
            </a:gs>
            <a:gs pos="100000">
              <a:srgbClr val="490F3E">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5896442" y="203097"/>
            <a:ext cx="2173899" cy="2043465"/>
          </a:xfrm>
          <a:custGeom>
            <a:avLst/>
            <a:gdLst/>
            <a:ahLst/>
            <a:cxnLst/>
            <a:rect r="r" b="b" t="t" l="l"/>
            <a:pathLst>
              <a:path h="2043465" w="2173899">
                <a:moveTo>
                  <a:pt x="0" y="0"/>
                </a:moveTo>
                <a:lnTo>
                  <a:pt x="2173899" y="0"/>
                </a:lnTo>
                <a:lnTo>
                  <a:pt x="2173899" y="2043465"/>
                </a:lnTo>
                <a:lnTo>
                  <a:pt x="0" y="2043465"/>
                </a:lnTo>
                <a:lnTo>
                  <a:pt x="0" y="0"/>
                </a:lnTo>
                <a:close/>
              </a:path>
            </a:pathLst>
          </a:custGeom>
          <a:blipFill>
            <a:blip r:embed="rId2"/>
            <a:stretch>
              <a:fillRect l="0" t="0" r="0" b="0"/>
            </a:stretch>
          </a:blipFill>
        </p:spPr>
      </p:sp>
      <p:sp>
        <p:nvSpPr>
          <p:cNvPr name="Freeform 3" id="3"/>
          <p:cNvSpPr/>
          <p:nvPr/>
        </p:nvSpPr>
        <p:spPr>
          <a:xfrm flipH="false" flipV="false" rot="0">
            <a:off x="9144000" y="1413206"/>
            <a:ext cx="4513198" cy="1166921"/>
          </a:xfrm>
          <a:custGeom>
            <a:avLst/>
            <a:gdLst/>
            <a:ahLst/>
            <a:cxnLst/>
            <a:rect r="r" b="b" t="t" l="l"/>
            <a:pathLst>
              <a:path h="1166921" w="4513198">
                <a:moveTo>
                  <a:pt x="0" y="0"/>
                </a:moveTo>
                <a:lnTo>
                  <a:pt x="4513198" y="0"/>
                </a:lnTo>
                <a:lnTo>
                  <a:pt x="4513198" y="1166922"/>
                </a:lnTo>
                <a:lnTo>
                  <a:pt x="0" y="1166922"/>
                </a:lnTo>
                <a:lnTo>
                  <a:pt x="0" y="0"/>
                </a:lnTo>
                <a:close/>
              </a:path>
            </a:pathLst>
          </a:custGeom>
          <a:blipFill>
            <a:blip r:embed="rId3"/>
            <a:stretch>
              <a:fillRect l="0" t="-476508" r="0" b="-36063"/>
            </a:stretch>
          </a:blipFill>
        </p:spPr>
      </p:sp>
      <p:sp>
        <p:nvSpPr>
          <p:cNvPr name="Freeform 4" id="4"/>
          <p:cNvSpPr/>
          <p:nvPr/>
        </p:nvSpPr>
        <p:spPr>
          <a:xfrm flipH="false" flipV="false" rot="0">
            <a:off x="705378" y="1413206"/>
            <a:ext cx="8080949" cy="5120602"/>
          </a:xfrm>
          <a:custGeom>
            <a:avLst/>
            <a:gdLst/>
            <a:ahLst/>
            <a:cxnLst/>
            <a:rect r="r" b="b" t="t" l="l"/>
            <a:pathLst>
              <a:path h="5120602" w="8080949">
                <a:moveTo>
                  <a:pt x="0" y="0"/>
                </a:moveTo>
                <a:lnTo>
                  <a:pt x="8080949" y="0"/>
                </a:lnTo>
                <a:lnTo>
                  <a:pt x="8080949" y="5120602"/>
                </a:lnTo>
                <a:lnTo>
                  <a:pt x="0" y="5120602"/>
                </a:lnTo>
                <a:lnTo>
                  <a:pt x="0" y="0"/>
                </a:lnTo>
                <a:close/>
              </a:path>
            </a:pathLst>
          </a:custGeom>
          <a:blipFill>
            <a:blip r:embed="rId4"/>
            <a:stretch>
              <a:fillRect l="0" t="0" r="0" b="0"/>
            </a:stretch>
          </a:blipFill>
        </p:spPr>
      </p:sp>
      <p:sp>
        <p:nvSpPr>
          <p:cNvPr name="Freeform 5" id="5"/>
          <p:cNvSpPr/>
          <p:nvPr/>
        </p:nvSpPr>
        <p:spPr>
          <a:xfrm flipH="false" flipV="false" rot="0">
            <a:off x="705378" y="8053052"/>
            <a:ext cx="10284948" cy="1028012"/>
          </a:xfrm>
          <a:custGeom>
            <a:avLst/>
            <a:gdLst/>
            <a:ahLst/>
            <a:cxnLst/>
            <a:rect r="r" b="b" t="t" l="l"/>
            <a:pathLst>
              <a:path h="1028012" w="10284948">
                <a:moveTo>
                  <a:pt x="0" y="0"/>
                </a:moveTo>
                <a:lnTo>
                  <a:pt x="10284947" y="0"/>
                </a:lnTo>
                <a:lnTo>
                  <a:pt x="10284947" y="1028012"/>
                </a:lnTo>
                <a:lnTo>
                  <a:pt x="0" y="1028012"/>
                </a:lnTo>
                <a:lnTo>
                  <a:pt x="0" y="0"/>
                </a:lnTo>
                <a:close/>
              </a:path>
            </a:pathLst>
          </a:custGeom>
          <a:blipFill>
            <a:blip r:embed="rId5"/>
            <a:stretch>
              <a:fillRect l="0" t="-121" r="0" b="-121"/>
            </a:stretch>
          </a:blipFill>
        </p:spPr>
      </p:sp>
      <p:sp>
        <p:nvSpPr>
          <p:cNvPr name="TextBox 6" id="6"/>
          <p:cNvSpPr txBox="true"/>
          <p:nvPr/>
        </p:nvSpPr>
        <p:spPr>
          <a:xfrm rot="0">
            <a:off x="1648848" y="257972"/>
            <a:ext cx="12481351" cy="581909"/>
          </a:xfrm>
          <a:prstGeom prst="rect">
            <a:avLst/>
          </a:prstGeom>
        </p:spPr>
        <p:txBody>
          <a:bodyPr anchor="t" rtlCol="false" tIns="0" lIns="0" bIns="0" rIns="0">
            <a:spAutoFit/>
          </a:bodyPr>
          <a:lstStyle/>
          <a:p>
            <a:pPr algn="l" marL="721144" indent="-360572" lvl="1">
              <a:lnSpc>
                <a:spcPts val="4676"/>
              </a:lnSpc>
              <a:buFont typeface="Arial"/>
              <a:buChar char="•"/>
            </a:pPr>
            <a:r>
              <a:rPr lang="en-US" b="true" sz="3340">
                <a:solidFill>
                  <a:srgbClr val="FFFFFF"/>
                </a:solidFill>
                <a:latin typeface="Raleway Bold"/>
                <a:ea typeface="Raleway Bold"/>
                <a:cs typeface="Raleway Bold"/>
                <a:sym typeface="Raleway Bold"/>
              </a:rPr>
              <a:t>Penanganan missing value pada kolom refresh_rate(hz)</a:t>
            </a:r>
          </a:p>
        </p:txBody>
      </p:sp>
      <p:sp>
        <p:nvSpPr>
          <p:cNvPr name="TextBox 7" id="7"/>
          <p:cNvSpPr txBox="true"/>
          <p:nvPr/>
        </p:nvSpPr>
        <p:spPr>
          <a:xfrm rot="0">
            <a:off x="9144000" y="2752605"/>
            <a:ext cx="8380509" cy="3087619"/>
          </a:xfrm>
          <a:prstGeom prst="rect">
            <a:avLst/>
          </a:prstGeom>
        </p:spPr>
        <p:txBody>
          <a:bodyPr anchor="t" rtlCol="false" tIns="0" lIns="0" bIns="0" rIns="0">
            <a:spAutoFit/>
          </a:bodyPr>
          <a:lstStyle/>
          <a:p>
            <a:pPr algn="l">
              <a:lnSpc>
                <a:spcPts val="4116"/>
              </a:lnSpc>
              <a:spcBef>
                <a:spcPct val="0"/>
              </a:spcBef>
            </a:pPr>
            <a:r>
              <a:rPr lang="en-US" sz="2940">
                <a:solidFill>
                  <a:srgbClr val="FFFFFF"/>
                </a:solidFill>
                <a:latin typeface="Raleway"/>
                <a:ea typeface="Raleway"/>
                <a:cs typeface="Raleway"/>
                <a:sym typeface="Raleway"/>
              </a:rPr>
              <a:t>Terdapat 53% Missing Value, jadi karena missing valuenya ada banyak jadi tidak bisa diambil keputusan bahwa kolom itu harus dihapus. Jadi penagangan yang tepat yang diberikan adalah boleh diisi asal dengan logika kuat (misalnya korelasi dengan price, RAM, storage, dsb).</a:t>
            </a:r>
          </a:p>
        </p:txBody>
      </p:sp>
      <p:sp>
        <p:nvSpPr>
          <p:cNvPr name="TextBox 8" id="8"/>
          <p:cNvSpPr txBox="true"/>
          <p:nvPr/>
        </p:nvSpPr>
        <p:spPr>
          <a:xfrm rot="0">
            <a:off x="9144000" y="6346267"/>
            <a:ext cx="9634985" cy="2058919"/>
          </a:xfrm>
          <a:prstGeom prst="rect">
            <a:avLst/>
          </a:prstGeom>
        </p:spPr>
        <p:txBody>
          <a:bodyPr anchor="t" rtlCol="false" tIns="0" lIns="0" bIns="0" rIns="0">
            <a:spAutoFit/>
          </a:bodyPr>
          <a:lstStyle/>
          <a:p>
            <a:pPr algn="l">
              <a:lnSpc>
                <a:spcPts val="4116"/>
              </a:lnSpc>
            </a:pPr>
            <a:r>
              <a:rPr lang="en-US" sz="2940">
                <a:solidFill>
                  <a:srgbClr val="FFFFFF"/>
                </a:solidFill>
                <a:latin typeface="Raleway"/>
                <a:ea typeface="Raleway"/>
                <a:cs typeface="Raleway"/>
                <a:sym typeface="Raleway"/>
              </a:rPr>
              <a:t>Contohnya:</a:t>
            </a:r>
          </a:p>
          <a:p>
            <a:pPr algn="l" marL="634786" indent="-317393" lvl="1">
              <a:lnSpc>
                <a:spcPts val="4116"/>
              </a:lnSpc>
              <a:buFont typeface="Arial"/>
              <a:buChar char="•"/>
            </a:pPr>
            <a:r>
              <a:rPr lang="en-US" sz="2940">
                <a:solidFill>
                  <a:srgbClr val="FFFFFF"/>
                </a:solidFill>
                <a:latin typeface="Raleway"/>
                <a:ea typeface="Raleway"/>
                <a:cs typeface="Raleway"/>
                <a:sym typeface="Raleway"/>
              </a:rPr>
              <a:t>HP murah biasanya punya refresh rate 60 Hz.</a:t>
            </a:r>
          </a:p>
          <a:p>
            <a:pPr algn="l" marL="634786" indent="-317393" lvl="1">
              <a:lnSpc>
                <a:spcPts val="4116"/>
              </a:lnSpc>
              <a:buFont typeface="Arial"/>
              <a:buChar char="•"/>
            </a:pPr>
            <a:r>
              <a:rPr lang="en-US" sz="2940">
                <a:solidFill>
                  <a:srgbClr val="FFFFFF"/>
                </a:solidFill>
                <a:latin typeface="Raleway"/>
                <a:ea typeface="Raleway"/>
                <a:cs typeface="Raleway"/>
                <a:sym typeface="Raleway"/>
              </a:rPr>
              <a:t>HP mahal biasanya 120 Hz atau 144 Hz.</a:t>
            </a:r>
          </a:p>
          <a:p>
            <a:pPr algn="l">
              <a:lnSpc>
                <a:spcPts val="4116"/>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DAG119uXNmU</dc:identifier>
  <dcterms:modified xsi:type="dcterms:W3CDTF">2011-08-01T06:04:30Z</dcterms:modified>
  <cp:revision>1</cp:revision>
  <dc:title>Purple Illustration Modern Data Analysis For Business Presentation</dc:title>
</cp:coreProperties>
</file>

<file path=docProps/thumbnail.jpeg>
</file>